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36"/>
  </p:notesMasterIdLst>
  <p:handoutMasterIdLst>
    <p:handoutMasterId r:id="rId37"/>
  </p:handoutMasterIdLst>
  <p:sldIdLst>
    <p:sldId id="476" r:id="rId2"/>
    <p:sldId id="399" r:id="rId3"/>
    <p:sldId id="481" r:id="rId4"/>
    <p:sldId id="482" r:id="rId5"/>
    <p:sldId id="384" r:id="rId6"/>
    <p:sldId id="480" r:id="rId7"/>
    <p:sldId id="365" r:id="rId8"/>
    <p:sldId id="382" r:id="rId9"/>
    <p:sldId id="378" r:id="rId10"/>
    <p:sldId id="379" r:id="rId11"/>
    <p:sldId id="381" r:id="rId12"/>
    <p:sldId id="383" r:id="rId13"/>
    <p:sldId id="353" r:id="rId14"/>
    <p:sldId id="360" r:id="rId15"/>
    <p:sldId id="362" r:id="rId16"/>
    <p:sldId id="398" r:id="rId17"/>
    <p:sldId id="426" r:id="rId18"/>
    <p:sldId id="435" r:id="rId19"/>
    <p:sldId id="429" r:id="rId20"/>
    <p:sldId id="456" r:id="rId21"/>
    <p:sldId id="468" r:id="rId22"/>
    <p:sldId id="467" r:id="rId23"/>
    <p:sldId id="473" r:id="rId24"/>
    <p:sldId id="472" r:id="rId25"/>
    <p:sldId id="474" r:id="rId26"/>
    <p:sldId id="471" r:id="rId27"/>
    <p:sldId id="470" r:id="rId28"/>
    <p:sldId id="469" r:id="rId29"/>
    <p:sldId id="475" r:id="rId30"/>
    <p:sldId id="453" r:id="rId31"/>
    <p:sldId id="459" r:id="rId32"/>
    <p:sldId id="484" r:id="rId33"/>
    <p:sldId id="483" r:id="rId34"/>
    <p:sldId id="325" r:id="rId35"/>
  </p:sldIdLst>
  <p:sldSz cx="9144000" cy="6858000" type="screen4x3"/>
  <p:notesSz cx="7099300" cy="10234613"/>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5pPr>
    <a:lvl6pPr marL="22860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6pPr>
    <a:lvl7pPr marL="27432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7pPr>
    <a:lvl8pPr marL="32004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8pPr>
    <a:lvl9pPr marL="36576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xkozlik" initials="x"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9211"/>
    <a:srgbClr val="0C0C0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86076" autoAdjust="0"/>
  </p:normalViewPr>
  <p:slideViewPr>
    <p:cSldViewPr>
      <p:cViewPr varScale="1">
        <p:scale>
          <a:sx n="98" d="100"/>
          <a:sy n="98" d="100"/>
        </p:scale>
        <p:origin x="1596" y="84"/>
      </p:cViewPr>
      <p:guideLst>
        <p:guide orient="horz" pos="2160"/>
        <p:guide pos="2880"/>
      </p:guideLst>
    </p:cSldViewPr>
  </p:slideViewPr>
  <p:outlineViewPr>
    <p:cViewPr varScale="1">
      <p:scale>
        <a:sx n="170" d="200"/>
        <a:sy n="170" d="200"/>
      </p:scale>
      <p:origin x="0" y="0"/>
    </p:cViewPr>
  </p:outlineViewPr>
  <p:notesTextViewPr>
    <p:cViewPr>
      <p:scale>
        <a:sx n="3" d="2"/>
        <a:sy n="3" d="2"/>
      </p:scale>
      <p:origin x="0" y="0"/>
    </p:cViewPr>
  </p:notesTextViewPr>
  <p:sorterViewPr>
    <p:cViewPr>
      <p:scale>
        <a:sx n="42" d="100"/>
        <a:sy n="42" d="100"/>
      </p:scale>
      <p:origin x="0" y="0"/>
    </p:cViewPr>
  </p:sorterViewPr>
  <p:notesViewPr>
    <p:cSldViewPr>
      <p:cViewPr varScale="1">
        <p:scale>
          <a:sx n="79" d="100"/>
          <a:sy n="79" d="100"/>
        </p:scale>
        <p:origin x="396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pPr>
              <a:defRPr/>
            </a:pPr>
            <a:fld id="{5BB00A9C-E69A-4FB5-994D-92580F2E16D3}" type="datetimeFigureOut">
              <a:rPr lang="en-US"/>
              <a:pPr>
                <a:defRPr/>
              </a:pPr>
              <a:t>11/20/2018</a:t>
            </a:fld>
            <a:endParaRPr lang="en-US"/>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pPr>
              <a:defRPr/>
            </a:pPr>
            <a:fld id="{A1F45CDD-E187-439C-849F-9ACF02C26C34}" type="slidenum">
              <a:rPr lang="en-US"/>
              <a:pPr>
                <a:defRPr/>
              </a:pPr>
              <a:t>‹#›</a:t>
            </a:fld>
            <a:endParaRPr lang="en-US"/>
          </a:p>
        </p:txBody>
      </p:sp>
    </p:spTree>
    <p:extLst>
      <p:ext uri="{BB962C8B-B14F-4D97-AF65-F5344CB8AC3E}">
        <p14:creationId xmlns:p14="http://schemas.microsoft.com/office/powerpoint/2010/main" val="2459484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4099" name="AutoShape 2"/>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4100" name="AutoShape 3"/>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4101" name="AutoShape 4"/>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4102" name="Text Box 5"/>
          <p:cNvSpPr txBox="1">
            <a:spLocks noChangeArrowheads="1"/>
          </p:cNvSpP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4103" name="Text Box 6"/>
          <p:cNvSpPr txBox="1">
            <a:spLocks noChangeArrowheads="1"/>
          </p:cNvSpPr>
          <p:nvPr/>
        </p:nvSpPr>
        <p:spPr bwMode="auto">
          <a:xfrm>
            <a:off x="4021138" y="0"/>
            <a:ext cx="3074987"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4104" name="Rectangle 7"/>
          <p:cNvSpPr>
            <a:spLocks noGrp="1" noRot="1" noChangeAspect="1" noChangeArrowheads="1"/>
          </p:cNvSpPr>
          <p:nvPr>
            <p:ph type="sldImg"/>
          </p:nvPr>
        </p:nvSpPr>
        <p:spPr bwMode="auto">
          <a:xfrm>
            <a:off x="992188" y="768350"/>
            <a:ext cx="5108575" cy="3830638"/>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8"/>
          <p:cNvSpPr>
            <a:spLocks noGrp="1" noChangeArrowheads="1"/>
          </p:cNvSpPr>
          <p:nvPr>
            <p:ph type="body"/>
          </p:nvPr>
        </p:nvSpPr>
        <p:spPr bwMode="auto">
          <a:xfrm>
            <a:off x="709613" y="4860925"/>
            <a:ext cx="5673725" cy="459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t" anchorCtr="0" compatLnSpc="1">
            <a:prstTxWarp prst="textNoShape">
              <a:avLst/>
            </a:prstTxWarp>
          </a:bodyPr>
          <a:lstStyle/>
          <a:p>
            <a:pPr lvl="0"/>
            <a:endParaRPr lang="en-US" altLang="en-US" noProof="0"/>
          </a:p>
        </p:txBody>
      </p:sp>
      <p:sp>
        <p:nvSpPr>
          <p:cNvPr id="4106" name="Text Box 9"/>
          <p:cNvSpPr txBox="1">
            <a:spLocks noChangeArrowheads="1"/>
          </p:cNvSpPr>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 name="Rectangle 10"/>
          <p:cNvSpPr>
            <a:spLocks noGrp="1" noChangeArrowheads="1"/>
          </p:cNvSpPr>
          <p:nvPr>
            <p:ph type="sldNum"/>
          </p:nvPr>
        </p:nvSpPr>
        <p:spPr bwMode="auto">
          <a:xfrm>
            <a:off x="4021138" y="9721850"/>
            <a:ext cx="307022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00" tIns="49680" rIns="99000" bIns="49680" numCol="1" anchor="b"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latin typeface="Calibri" panose="020F0502020204030204" pitchFamily="34" charset="0"/>
                <a:cs typeface="Arial" panose="020B0604020202020204" pitchFamily="34" charset="0"/>
              </a:defRPr>
            </a:lvl1pPr>
          </a:lstStyle>
          <a:p>
            <a:pPr>
              <a:defRPr/>
            </a:pPr>
            <a:fld id="{7926C886-D401-4802-B69B-CDF217E9BF8C}" type="slidenum">
              <a:rPr lang="cs-CZ" altLang="en-US"/>
              <a:pPr>
                <a:defRPr/>
              </a:pPr>
              <a:t>‹#›</a:t>
            </a:fld>
            <a:endParaRPr lang="cs-CZ" altLang="en-US"/>
          </a:p>
        </p:txBody>
      </p:sp>
    </p:spTree>
    <p:extLst>
      <p:ext uri="{BB962C8B-B14F-4D97-AF65-F5344CB8AC3E}">
        <p14:creationId xmlns:p14="http://schemas.microsoft.com/office/powerpoint/2010/main" val="388170488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buFont typeface="Times New Roman" pitchFamily="18" charset="0"/>
              <a:tabLst>
                <a:tab pos="0" algn="l"/>
                <a:tab pos="884238" algn="l"/>
                <a:tab pos="1768475" algn="l"/>
                <a:tab pos="2654300" algn="l"/>
                <a:tab pos="3538538" algn="l"/>
                <a:tab pos="4424363" algn="l"/>
                <a:tab pos="5308600" algn="l"/>
                <a:tab pos="6194425" algn="l"/>
                <a:tab pos="7078663" algn="l"/>
                <a:tab pos="7964488" algn="l"/>
                <a:tab pos="8848725" algn="l"/>
                <a:tab pos="9732963" algn="l"/>
              </a:tabLst>
              <a:defRPr sz="1200">
                <a:solidFill>
                  <a:srgbClr val="000000"/>
                </a:solidFill>
                <a:latin typeface="Times New Roman" pitchFamily="18" charset="0"/>
              </a:defRPr>
            </a:lvl1pPr>
            <a:lvl2pPr marL="742950" indent="-285750" eaLnBrk="0" hangingPunct="0">
              <a:spcBef>
                <a:spcPct val="30000"/>
              </a:spcBef>
              <a:buFont typeface="Times New Roman" pitchFamily="18" charset="0"/>
              <a:tabLst>
                <a:tab pos="0" algn="l"/>
                <a:tab pos="884238" algn="l"/>
                <a:tab pos="1768475" algn="l"/>
                <a:tab pos="2654300" algn="l"/>
                <a:tab pos="3538538" algn="l"/>
                <a:tab pos="4424363" algn="l"/>
                <a:tab pos="5308600" algn="l"/>
                <a:tab pos="6194425" algn="l"/>
                <a:tab pos="7078663" algn="l"/>
                <a:tab pos="7964488" algn="l"/>
                <a:tab pos="8848725" algn="l"/>
                <a:tab pos="9732963" algn="l"/>
              </a:tabLst>
              <a:defRPr sz="1200">
                <a:solidFill>
                  <a:srgbClr val="000000"/>
                </a:solidFill>
                <a:latin typeface="Times New Roman" pitchFamily="18" charset="0"/>
              </a:defRPr>
            </a:lvl2pPr>
            <a:lvl3pPr marL="1143000" indent="-228600" eaLnBrk="0" hangingPunct="0">
              <a:spcBef>
                <a:spcPct val="30000"/>
              </a:spcBef>
              <a:buFont typeface="Times New Roman" pitchFamily="18" charset="0"/>
              <a:tabLst>
                <a:tab pos="0" algn="l"/>
                <a:tab pos="884238" algn="l"/>
                <a:tab pos="1768475" algn="l"/>
                <a:tab pos="2654300" algn="l"/>
                <a:tab pos="3538538" algn="l"/>
                <a:tab pos="4424363" algn="l"/>
                <a:tab pos="5308600" algn="l"/>
                <a:tab pos="6194425" algn="l"/>
                <a:tab pos="7078663" algn="l"/>
                <a:tab pos="7964488" algn="l"/>
                <a:tab pos="8848725" algn="l"/>
                <a:tab pos="9732963" algn="l"/>
              </a:tabLst>
              <a:defRPr sz="1200">
                <a:solidFill>
                  <a:srgbClr val="000000"/>
                </a:solidFill>
                <a:latin typeface="Times New Roman" pitchFamily="18" charset="0"/>
              </a:defRPr>
            </a:lvl3pPr>
            <a:lvl4pPr marL="1600200" indent="-228600" eaLnBrk="0" hangingPunct="0">
              <a:spcBef>
                <a:spcPct val="30000"/>
              </a:spcBef>
              <a:buFont typeface="Times New Roman" pitchFamily="18" charset="0"/>
              <a:tabLst>
                <a:tab pos="0" algn="l"/>
                <a:tab pos="884238" algn="l"/>
                <a:tab pos="1768475" algn="l"/>
                <a:tab pos="2654300" algn="l"/>
                <a:tab pos="3538538" algn="l"/>
                <a:tab pos="4424363" algn="l"/>
                <a:tab pos="5308600" algn="l"/>
                <a:tab pos="6194425" algn="l"/>
                <a:tab pos="7078663" algn="l"/>
                <a:tab pos="7964488" algn="l"/>
                <a:tab pos="8848725" algn="l"/>
                <a:tab pos="9732963" algn="l"/>
              </a:tabLst>
              <a:defRPr sz="1200">
                <a:solidFill>
                  <a:srgbClr val="000000"/>
                </a:solidFill>
                <a:latin typeface="Times New Roman" pitchFamily="18" charset="0"/>
              </a:defRPr>
            </a:lvl4pPr>
            <a:lvl5pPr marL="2057400" indent="-228600" eaLnBrk="0" hangingPunct="0">
              <a:spcBef>
                <a:spcPct val="30000"/>
              </a:spcBef>
              <a:buFont typeface="Times New Roman" pitchFamily="18" charset="0"/>
              <a:tabLst>
                <a:tab pos="0" algn="l"/>
                <a:tab pos="884238" algn="l"/>
                <a:tab pos="1768475" algn="l"/>
                <a:tab pos="2654300" algn="l"/>
                <a:tab pos="3538538" algn="l"/>
                <a:tab pos="4424363" algn="l"/>
                <a:tab pos="5308600" algn="l"/>
                <a:tab pos="6194425" algn="l"/>
                <a:tab pos="7078663" algn="l"/>
                <a:tab pos="7964488" algn="l"/>
                <a:tab pos="8848725" algn="l"/>
                <a:tab pos="97329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884238" algn="l"/>
                <a:tab pos="1768475" algn="l"/>
                <a:tab pos="2654300" algn="l"/>
                <a:tab pos="3538538" algn="l"/>
                <a:tab pos="4424363" algn="l"/>
                <a:tab pos="5308600" algn="l"/>
                <a:tab pos="6194425" algn="l"/>
                <a:tab pos="7078663" algn="l"/>
                <a:tab pos="7964488" algn="l"/>
                <a:tab pos="8848725" algn="l"/>
                <a:tab pos="97329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884238" algn="l"/>
                <a:tab pos="1768475" algn="l"/>
                <a:tab pos="2654300" algn="l"/>
                <a:tab pos="3538538" algn="l"/>
                <a:tab pos="4424363" algn="l"/>
                <a:tab pos="5308600" algn="l"/>
                <a:tab pos="6194425" algn="l"/>
                <a:tab pos="7078663" algn="l"/>
                <a:tab pos="7964488" algn="l"/>
                <a:tab pos="8848725" algn="l"/>
                <a:tab pos="97329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884238" algn="l"/>
                <a:tab pos="1768475" algn="l"/>
                <a:tab pos="2654300" algn="l"/>
                <a:tab pos="3538538" algn="l"/>
                <a:tab pos="4424363" algn="l"/>
                <a:tab pos="5308600" algn="l"/>
                <a:tab pos="6194425" algn="l"/>
                <a:tab pos="7078663" algn="l"/>
                <a:tab pos="7964488" algn="l"/>
                <a:tab pos="8848725" algn="l"/>
                <a:tab pos="97329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884238" algn="l"/>
                <a:tab pos="1768475" algn="l"/>
                <a:tab pos="2654300" algn="l"/>
                <a:tab pos="3538538" algn="l"/>
                <a:tab pos="4424363" algn="l"/>
                <a:tab pos="5308600" algn="l"/>
                <a:tab pos="6194425" algn="l"/>
                <a:tab pos="7078663" algn="l"/>
                <a:tab pos="7964488" algn="l"/>
                <a:tab pos="8848725" algn="l"/>
                <a:tab pos="9732963" algn="l"/>
              </a:tabLst>
              <a:defRPr sz="1200">
                <a:solidFill>
                  <a:srgbClr val="000000"/>
                </a:solidFill>
                <a:latin typeface="Times New Roman" pitchFamily="18" charset="0"/>
              </a:defRPr>
            </a:lvl9pPr>
          </a:lstStyle>
          <a:p>
            <a:pPr eaLnBrk="1" hangingPunct="1">
              <a:spcBef>
                <a:spcPct val="0"/>
              </a:spcBef>
              <a:buFont typeface="Calibri" pitchFamily="34" charset="0"/>
              <a:buNone/>
            </a:pPr>
            <a:fld id="{9928B9C6-0F3C-4E19-A88F-CCDD89BEC4DC}" type="slidenum">
              <a:rPr lang="cs-CZ" altLang="en-US" sz="1300" smtClean="0">
                <a:latin typeface="Calibri" pitchFamily="34" charset="0"/>
                <a:ea typeface="MS Gothic" pitchFamily="49" charset="-128"/>
              </a:rPr>
              <a:pPr eaLnBrk="1" hangingPunct="1">
                <a:spcBef>
                  <a:spcPct val="0"/>
                </a:spcBef>
                <a:buFont typeface="Calibri" pitchFamily="34" charset="0"/>
                <a:buNone/>
              </a:pPr>
              <a:t>1</a:t>
            </a:fld>
            <a:endParaRPr lang="cs-CZ" altLang="en-US" sz="1300">
              <a:latin typeface="Calibri" pitchFamily="34" charset="0"/>
              <a:ea typeface="MS Gothic" pitchFamily="49" charset="-128"/>
            </a:endParaRPr>
          </a:p>
        </p:txBody>
      </p:sp>
      <p:sp>
        <p:nvSpPr>
          <p:cNvPr id="24579" name="Text Box 1"/>
          <p:cNvSpPr txBox="1">
            <a:spLocks noChangeArrowheads="1"/>
          </p:cNvSpPr>
          <p:nvPr/>
        </p:nvSpPr>
        <p:spPr bwMode="auto">
          <a:xfrm>
            <a:off x="958197" y="686382"/>
            <a:ext cx="4941606" cy="3427546"/>
          </a:xfrm>
          <a:prstGeom prst="rect">
            <a:avLst/>
          </a:prstGeom>
          <a:solidFill>
            <a:srgbClr val="FFFFFF"/>
          </a:solidFill>
          <a:ln w="9525">
            <a:solidFill>
              <a:srgbClr val="000000"/>
            </a:solidFill>
            <a:miter lim="800000"/>
            <a:headEnd/>
            <a:tailEnd/>
          </a:ln>
        </p:spPr>
        <p:txBody>
          <a:bodyPr wrap="none" lIns="88496" tIns="44248" rIns="88496" bIns="44248" anchor="ctr"/>
          <a:lstStyle>
            <a:lvl1pPr eaLnBrk="0" hangingPunct="0">
              <a:spcBef>
                <a:spcPct val="30000"/>
              </a:spcBef>
              <a:buFont typeface="Times New Roman" pitchFamily="18" charset="0"/>
              <a:defRPr sz="1200">
                <a:solidFill>
                  <a:srgbClr val="000000"/>
                </a:solidFill>
                <a:latin typeface="Times New Roman" pitchFamily="18" charset="0"/>
              </a:defRPr>
            </a:lvl1pPr>
            <a:lvl2pPr marL="742950" indent="-285750" eaLnBrk="0" hangingPunct="0">
              <a:spcBef>
                <a:spcPct val="30000"/>
              </a:spcBef>
              <a:buFont typeface="Times New Roman" pitchFamily="18" charset="0"/>
              <a:defRPr sz="1200">
                <a:solidFill>
                  <a:srgbClr val="000000"/>
                </a:solidFill>
                <a:latin typeface="Times New Roman" pitchFamily="18" charset="0"/>
              </a:defRPr>
            </a:lvl2pPr>
            <a:lvl3pPr marL="1143000" indent="-228600" eaLnBrk="0" hangingPunct="0">
              <a:spcBef>
                <a:spcPct val="30000"/>
              </a:spcBef>
              <a:buFont typeface="Times New Roman" pitchFamily="18" charset="0"/>
              <a:defRPr sz="1200">
                <a:solidFill>
                  <a:srgbClr val="000000"/>
                </a:solidFill>
                <a:latin typeface="Times New Roman" pitchFamily="18" charset="0"/>
              </a:defRPr>
            </a:lvl3pPr>
            <a:lvl4pPr marL="1600200" indent="-228600" eaLnBrk="0" hangingPunct="0">
              <a:spcBef>
                <a:spcPct val="30000"/>
              </a:spcBef>
              <a:buFont typeface="Times New Roman" pitchFamily="18" charset="0"/>
              <a:defRPr sz="1200">
                <a:solidFill>
                  <a:srgbClr val="000000"/>
                </a:solidFill>
                <a:latin typeface="Times New Roman" pitchFamily="18" charset="0"/>
              </a:defRPr>
            </a:lvl4pPr>
            <a:lvl5pPr marL="2057400" indent="-228600" eaLnBrk="0" hangingPunct="0">
              <a:spcBef>
                <a:spcPct val="30000"/>
              </a:spcBef>
              <a:buFont typeface="Times New Roman" pitchFamily="18" charset="0"/>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eaLnBrk="1" hangingPunct="1">
              <a:spcBef>
                <a:spcPct val="0"/>
              </a:spcBef>
              <a:buFont typeface="Arial" charset="0"/>
              <a:buNone/>
            </a:pPr>
            <a:endParaRPr lang="cs-CZ" altLang="en-US" sz="1800">
              <a:solidFill>
                <a:schemeClr val="bg1"/>
              </a:solidFill>
              <a:latin typeface="Arial" charset="0"/>
            </a:endParaRPr>
          </a:p>
        </p:txBody>
      </p:sp>
      <p:sp>
        <p:nvSpPr>
          <p:cNvPr id="24580" name="Rectangle 2"/>
          <p:cNvSpPr>
            <a:spLocks noGrp="1" noChangeArrowheads="1"/>
          </p:cNvSpPr>
          <p:nvPr>
            <p:ph type="body"/>
          </p:nvPr>
        </p:nvSpPr>
        <p:spPr>
          <a:xfrm>
            <a:off x="685800" y="4342237"/>
            <a:ext cx="5486400" cy="41153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cs-CZ" altLang="en-US" dirty="0" err="1">
                <a:latin typeface="Times New Roman" pitchFamily="18" charset="0"/>
              </a:rPr>
              <a:t>Thank</a:t>
            </a:r>
            <a:r>
              <a:rPr lang="cs-CZ" altLang="en-US" dirty="0">
                <a:latin typeface="Times New Roman" pitchFamily="18" charset="0"/>
              </a:rPr>
              <a:t> </a:t>
            </a:r>
            <a:r>
              <a:rPr lang="cs-CZ" altLang="en-US" dirty="0" err="1">
                <a:latin typeface="Times New Roman" pitchFamily="18" charset="0"/>
              </a:rPr>
              <a:t>you</a:t>
            </a:r>
            <a:r>
              <a:rPr lang="cs-CZ" altLang="en-US" dirty="0">
                <a:latin typeface="Times New Roman" pitchFamily="18" charset="0"/>
              </a:rPr>
              <a:t> </a:t>
            </a:r>
            <a:r>
              <a:rPr lang="cs-CZ" altLang="en-US" dirty="0" err="1">
                <a:latin typeface="Times New Roman" pitchFamily="18" charset="0"/>
              </a:rPr>
              <a:t>for</a:t>
            </a:r>
            <a:r>
              <a:rPr lang="cs-CZ" altLang="en-US" dirty="0">
                <a:latin typeface="Times New Roman" pitchFamily="18" charset="0"/>
              </a:rPr>
              <a:t> </a:t>
            </a:r>
            <a:r>
              <a:rPr lang="cs-CZ" altLang="en-US" dirty="0" err="1">
                <a:latin typeface="Times New Roman" pitchFamily="18" charset="0"/>
              </a:rPr>
              <a:t>your</a:t>
            </a:r>
            <a:r>
              <a:rPr lang="cs-CZ" altLang="en-US" dirty="0">
                <a:latin typeface="Times New Roman" pitchFamily="18" charset="0"/>
              </a:rPr>
              <a:t> </a:t>
            </a:r>
            <a:r>
              <a:rPr lang="cs-CZ" altLang="en-US" dirty="0" err="1">
                <a:latin typeface="Times New Roman" pitchFamily="18" charset="0"/>
              </a:rPr>
              <a:t>introduction</a:t>
            </a:r>
            <a:r>
              <a:rPr lang="cs-CZ" altLang="en-US" dirty="0">
                <a:latin typeface="Times New Roman" pitchFamily="18" charset="0"/>
              </a:rPr>
              <a:t> and </a:t>
            </a:r>
            <a:r>
              <a:rPr lang="cs-CZ" altLang="en-US" dirty="0" err="1">
                <a:latin typeface="Times New Roman" pitchFamily="18" charset="0"/>
              </a:rPr>
              <a:t>especially</a:t>
            </a:r>
            <a:r>
              <a:rPr lang="cs-CZ" altLang="en-US" dirty="0">
                <a:latin typeface="Times New Roman" pitchFamily="18" charset="0"/>
              </a:rPr>
              <a:t> </a:t>
            </a:r>
            <a:r>
              <a:rPr lang="en-US" altLang="en-US" dirty="0">
                <a:latin typeface="Times New Roman" pitchFamily="18" charset="0"/>
              </a:rPr>
              <a:t>for the opportunity to present our research project and the resulting tool at this conference. In the next few minutes I would like to present the basic principles and functionality of our software tool for protein analysis and visualization called CAVER. This application is a result of long-term cooperation of researchers at Masaryk University in Brno in the Czech Republic.</a:t>
            </a:r>
            <a:endParaRPr lang="cs-CZ" altLang="en-US" dirty="0">
              <a:latin typeface="Times New Roman" pitchFamily="18" charset="0"/>
            </a:endParaRPr>
          </a:p>
        </p:txBody>
      </p:sp>
      <p:sp>
        <p:nvSpPr>
          <p:cNvPr id="24581" name="Text Box 3"/>
          <p:cNvSpPr txBox="1">
            <a:spLocks noChangeArrowheads="1"/>
          </p:cNvSpPr>
          <p:nvPr/>
        </p:nvSpPr>
        <p:spPr bwMode="auto">
          <a:xfrm>
            <a:off x="3884064" y="8685929"/>
            <a:ext cx="2972335" cy="45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5812" tIns="48080" rIns="95812" bIns="48080" anchor="b"/>
          <a:lstStyle>
            <a:lvl1pPr eaLnBrk="0" hangingPunct="0">
              <a:spcBef>
                <a:spcPct val="30000"/>
              </a:spcBef>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marL="742950" indent="-285750" eaLnBrk="0" hangingPunct="0">
              <a:spcBef>
                <a:spcPct val="30000"/>
              </a:spcBef>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marL="1143000" indent="-228600" eaLnBrk="0" hangingPunct="0">
              <a:spcBef>
                <a:spcPct val="30000"/>
              </a:spcBef>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marL="1600200" indent="-228600" eaLnBrk="0" hangingPunct="0">
              <a:spcBef>
                <a:spcPct val="30000"/>
              </a:spcBef>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marL="2057400" indent="-228600" eaLnBrk="0" hangingPunct="0">
              <a:spcBef>
                <a:spcPct val="30000"/>
              </a:spcBef>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algn="r" eaLnBrk="1" hangingPunct="1">
              <a:spcBef>
                <a:spcPct val="0"/>
              </a:spcBef>
              <a:buFont typeface="Calibri" pitchFamily="34" charset="0"/>
              <a:buNone/>
            </a:pPr>
            <a:fld id="{F5F70C0A-C64A-417B-B77C-E8B1BB2D977E}" type="slidenum">
              <a:rPr lang="cs-CZ" altLang="en-US" sz="1300">
                <a:latin typeface="Calibri" pitchFamily="34" charset="0"/>
              </a:rPr>
              <a:pPr algn="r" eaLnBrk="1" hangingPunct="1">
                <a:spcBef>
                  <a:spcPct val="0"/>
                </a:spcBef>
                <a:buFont typeface="Calibri" pitchFamily="34" charset="0"/>
                <a:buNone/>
              </a:pPr>
              <a:t>1</a:t>
            </a:fld>
            <a:endParaRPr lang="cs-CZ" altLang="en-US" sz="1300">
              <a:latin typeface="Calibri" pitchFamily="34" charset="0"/>
            </a:endParaRPr>
          </a:p>
        </p:txBody>
      </p:sp>
    </p:spTree>
    <p:extLst>
      <p:ext uri="{BB962C8B-B14F-4D97-AF65-F5344CB8AC3E}">
        <p14:creationId xmlns:p14="http://schemas.microsoft.com/office/powerpoint/2010/main" val="1929629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en-US" altLang="en-US" dirty="0"/>
              <a:t>The gray scale helps to understand the size of the bottleneck event though the tunnel is closed. </a:t>
            </a:r>
          </a:p>
          <a:p>
            <a:endParaRPr lang="en-US" altLang="en-US" dirty="0"/>
          </a:p>
          <a:p>
            <a:r>
              <a:rPr lang="en-US" altLang="en-US" dirty="0"/>
              <a:t>The darker GRAY corresponds to the parts of the tunnel which are highly bellow the user selected threshold.</a:t>
            </a:r>
          </a:p>
        </p:txBody>
      </p:sp>
      <p:sp>
        <p:nvSpPr>
          <p:cNvPr id="52228"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45D5D0B7-C6E8-4899-A194-F9CAB1A41E49}" type="slidenum">
              <a:rPr lang="cs-CZ" altLang="en-US" smtClean="0">
                <a:solidFill>
                  <a:srgbClr val="000000"/>
                </a:solidFill>
                <a:latin typeface="Calibri" panose="020F0502020204030204" pitchFamily="34" charset="0"/>
              </a:rPr>
              <a:pPr/>
              <a:t>10</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80040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en-US" altLang="en-US" dirty="0"/>
              <a:t>This way the visualization</a:t>
            </a:r>
            <a:r>
              <a:rPr lang="en-US" altLang="en-US" baseline="0" dirty="0"/>
              <a:t> </a:t>
            </a:r>
            <a:r>
              <a:rPr lang="en-US" altLang="en-US" dirty="0"/>
              <a:t>allows the </a:t>
            </a:r>
            <a:r>
              <a:rPr lang="en-US" altLang="en-US" baseline="0" dirty="0"/>
              <a:t>biochemists to interactively filter out parts of the tunnel they consider to be inaccessible by given ligand size. And hence test the data for </a:t>
            </a:r>
            <a:r>
              <a:rPr lang="en-US" altLang="en-US" dirty="0"/>
              <a:t>Protein-ligand compatibility with ligands</a:t>
            </a:r>
            <a:r>
              <a:rPr lang="en-US" altLang="en-US" baseline="0" dirty="0"/>
              <a:t> of different sizes</a:t>
            </a:r>
            <a:r>
              <a:rPr lang="en-US" altLang="en-US" dirty="0"/>
              <a:t>.</a:t>
            </a:r>
          </a:p>
          <a:p>
            <a:endParaRPr lang="en-US" altLang="en-US" dirty="0"/>
          </a:p>
          <a:p>
            <a:r>
              <a:rPr lang="en-US" altLang="en-US" dirty="0"/>
              <a:t>In this figure u can see the threshold value was set to high and the tunnel is almost completely closed.</a:t>
            </a:r>
          </a:p>
        </p:txBody>
      </p:sp>
      <p:sp>
        <p:nvSpPr>
          <p:cNvPr id="54276"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E37A89C9-E043-427A-B2A1-A688CD431079}" type="slidenum">
              <a:rPr lang="cs-CZ" altLang="en-US" smtClean="0">
                <a:solidFill>
                  <a:srgbClr val="000000"/>
                </a:solidFill>
                <a:latin typeface="Calibri" panose="020F0502020204030204" pitchFamily="34" charset="0"/>
              </a:rPr>
              <a:pPr/>
              <a:t>11</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59571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ATH enables filtering among many tunnels and STH enables</a:t>
            </a:r>
            <a:r>
              <a:rPr lang="en-US" baseline="0" dirty="0"/>
              <a:t> detailed exploration of single tunnel.</a:t>
            </a:r>
            <a:endParaRPr lang="en-US" dirty="0"/>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12</a:t>
            </a:fld>
            <a:endParaRPr lang="cs-CZ" altLang="en-US"/>
          </a:p>
        </p:txBody>
      </p:sp>
    </p:spTree>
    <p:extLst>
      <p:ext uri="{BB962C8B-B14F-4D97-AF65-F5344CB8AC3E}">
        <p14:creationId xmlns:p14="http://schemas.microsoft.com/office/powerpoint/2010/main" val="2031125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a:t>
            </a:r>
            <a:r>
              <a:rPr lang="en-US" baseline="0" dirty="0"/>
              <a:t> start with describing the front view first. We call this method </a:t>
            </a:r>
            <a:r>
              <a:rPr lang="en-US" baseline="0" dirty="0" err="1"/>
              <a:t>MoleCollar</a:t>
            </a:r>
            <a:r>
              <a:rPr lang="cs-CZ" baseline="0" dirty="0"/>
              <a:t> </a:t>
            </a:r>
            <a:r>
              <a:rPr lang="cs-CZ" baseline="0" dirty="0" err="1"/>
              <a:t>because</a:t>
            </a:r>
            <a:r>
              <a:rPr lang="cs-CZ" baseline="0" dirty="0"/>
              <a:t> </a:t>
            </a:r>
            <a:r>
              <a:rPr lang="cs-CZ" baseline="0" dirty="0" err="1"/>
              <a:t>we</a:t>
            </a:r>
            <a:r>
              <a:rPr lang="cs-CZ" baseline="0" dirty="0"/>
              <a:t> </a:t>
            </a:r>
            <a:r>
              <a:rPr lang="cs-CZ" baseline="0" dirty="0" err="1"/>
              <a:t>explore</a:t>
            </a:r>
            <a:r>
              <a:rPr lang="cs-CZ" baseline="0" dirty="0"/>
              <a:t> </a:t>
            </a:r>
            <a:r>
              <a:rPr lang="cs-CZ" baseline="0" dirty="0" err="1"/>
              <a:t>the</a:t>
            </a:r>
            <a:r>
              <a:rPr lang="cs-CZ" baseline="0" dirty="0"/>
              <a:t> </a:t>
            </a:r>
            <a:r>
              <a:rPr lang="cs-CZ" baseline="0" dirty="0" err="1"/>
              <a:t>tunnel</a:t>
            </a:r>
            <a:r>
              <a:rPr lang="cs-CZ" baseline="0" dirty="0"/>
              <a:t> </a:t>
            </a:r>
            <a:r>
              <a:rPr lang="cs-CZ" baseline="0" dirty="0" err="1"/>
              <a:t>bottleneck</a:t>
            </a:r>
            <a:r>
              <a:rPr lang="cs-CZ" baseline="0" dirty="0"/>
              <a:t> (</a:t>
            </a:r>
            <a:r>
              <a:rPr lang="cs-CZ" baseline="0" dirty="0" err="1"/>
              <a:t>collar</a:t>
            </a:r>
            <a:r>
              <a:rPr lang="cs-CZ" baseline="0" dirty="0"/>
              <a:t>) </a:t>
            </a:r>
            <a:r>
              <a:rPr lang="cs-CZ" baseline="0" dirty="0" err="1"/>
              <a:t>within</a:t>
            </a:r>
            <a:r>
              <a:rPr lang="cs-CZ" baseline="0" dirty="0"/>
              <a:t> a </a:t>
            </a:r>
            <a:r>
              <a:rPr lang="cs-CZ" baseline="0" dirty="0" err="1"/>
              <a:t>molecule</a:t>
            </a:r>
            <a:r>
              <a:rPr lang="cs-CZ" baseline="0" dirty="0"/>
              <a:t>.</a:t>
            </a:r>
            <a:endParaRPr lang="en-US" dirty="0"/>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13</a:t>
            </a:fld>
            <a:endParaRPr lang="cs-CZ" altLang="en-US"/>
          </a:p>
        </p:txBody>
      </p:sp>
    </p:spTree>
    <p:extLst>
      <p:ext uri="{BB962C8B-B14F-4D97-AF65-F5344CB8AC3E}">
        <p14:creationId xmlns:p14="http://schemas.microsoft.com/office/powerpoint/2010/main" val="1691332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biochemist usually study</a:t>
            </a:r>
            <a:r>
              <a:rPr lang="en-US" baseline="0" dirty="0"/>
              <a:t> the tunnel behavior over time.</a:t>
            </a:r>
          </a:p>
          <a:p>
            <a:endParaRPr lang="en-US" baseline="0" dirty="0"/>
          </a:p>
          <a:p>
            <a:r>
              <a:rPr lang="en-US" baseline="0" dirty="0"/>
              <a:t>In each such time step we can determine the tunnel centerline.</a:t>
            </a:r>
          </a:p>
          <a:p>
            <a:endParaRPr lang="en-US" baseline="0" dirty="0"/>
          </a:p>
          <a:p>
            <a:r>
              <a:rPr lang="en-US" baseline="0" dirty="0"/>
              <a:t>…. And cut the tunnel perpendicular to it in some particular place of interest - i.e., in the bottleneck. This way we obtain the contour shape of the tunnel for each time step.</a:t>
            </a:r>
          </a:p>
          <a:p>
            <a:endParaRPr lang="en-US" baseline="0" dirty="0"/>
          </a:p>
          <a:p>
            <a:r>
              <a:rPr lang="en-US" baseline="0" dirty="0"/>
              <a:t>The resulting contours are then aggregated over the whole simulation so ….</a:t>
            </a:r>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14</a:t>
            </a:fld>
            <a:endParaRPr lang="cs-CZ" altLang="en-US"/>
          </a:p>
        </p:txBody>
      </p:sp>
    </p:spTree>
    <p:extLst>
      <p:ext uri="{BB962C8B-B14F-4D97-AF65-F5344CB8AC3E}">
        <p14:creationId xmlns:p14="http://schemas.microsoft.com/office/powerpoint/2010/main" val="450461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baseline="0" dirty="0"/>
              <a:t>… the user can immediately see the stability of the tunnel over time or the maximum empty space which is available during the whole simulation.</a:t>
            </a:r>
          </a:p>
          <a:p>
            <a:endParaRPr lang="en-US" altLang="en-US" dirty="0"/>
          </a:p>
          <a:p>
            <a:r>
              <a:rPr lang="en-US" altLang="en-US" dirty="0"/>
              <a:t>Moreover, the bottleneck shape is determined by the set of surrounding amino acids, which also carry its </a:t>
            </a:r>
            <a:r>
              <a:rPr lang="cs-CZ" altLang="en-US" dirty="0" err="1"/>
              <a:t>physico</a:t>
            </a:r>
            <a:r>
              <a:rPr lang="en-US" altLang="en-US" dirty="0"/>
              <a:t>chemical properties….</a:t>
            </a:r>
          </a:p>
          <a:p>
            <a:endParaRPr lang="en-US" altLang="en-US" dirty="0"/>
          </a:p>
          <a:p>
            <a:r>
              <a:rPr lang="en-US" baseline="0" dirty="0"/>
              <a:t>We can map these AA to their corresponding places around our visualization … and directly render their </a:t>
            </a:r>
            <a:r>
              <a:rPr lang="cs-CZ" baseline="0" dirty="0"/>
              <a:t>p</a:t>
            </a:r>
            <a:r>
              <a:rPr lang="en-US" baseline="0" dirty="0" err="1"/>
              <a:t>roperties</a:t>
            </a:r>
            <a:r>
              <a:rPr lang="en-US" baseline="0" dirty="0"/>
              <a:t>.</a:t>
            </a:r>
          </a:p>
          <a:p>
            <a:endParaRPr lang="en-US" baseline="0" dirty="0"/>
          </a:p>
          <a:p>
            <a:r>
              <a:rPr lang="en-US" baseline="0" dirty="0"/>
              <a:t>Each property is rendered in single circle. </a:t>
            </a:r>
            <a:r>
              <a:rPr lang="en-US" altLang="en-US" dirty="0"/>
              <a:t>In this manner we are able to add </a:t>
            </a:r>
            <a:r>
              <a:rPr lang="cs-CZ" altLang="en-US" dirty="0" err="1"/>
              <a:t>an</a:t>
            </a:r>
            <a:r>
              <a:rPr lang="cs-CZ" altLang="en-US" dirty="0"/>
              <a:t> </a:t>
            </a:r>
            <a:r>
              <a:rPr lang="en-US" altLang="en-US" dirty="0"/>
              <a:t>arbitrary number of properties which is usually in this field limited to five at once</a:t>
            </a:r>
          </a:p>
          <a:p>
            <a:endParaRPr lang="en-US" altLang="en-US" dirty="0"/>
          </a:p>
          <a:p>
            <a:r>
              <a:rPr lang="en-US" altLang="en-US" dirty="0"/>
              <a:t>The size of the bar represents the</a:t>
            </a:r>
            <a:r>
              <a:rPr lang="en-US" altLang="en-US" baseline="0" dirty="0"/>
              <a:t> time for which the property was presented in the simulation. While the actual value of the property is encoded using color scales.</a:t>
            </a:r>
            <a:endParaRPr lang="en-US" altLang="en-US" dirty="0"/>
          </a:p>
        </p:txBody>
      </p:sp>
      <p:sp>
        <p:nvSpPr>
          <p:cNvPr id="66564"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70A20F1D-433D-414C-A462-55E4876A5762}" type="slidenum">
              <a:rPr lang="cs-CZ" altLang="en-US" smtClean="0">
                <a:solidFill>
                  <a:srgbClr val="000000"/>
                </a:solidFill>
                <a:latin typeface="Calibri" panose="020F0502020204030204" pitchFamily="34" charset="0"/>
              </a:rPr>
              <a:pPr/>
              <a:t>15</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097752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visualization</a:t>
            </a:r>
            <a:r>
              <a:rPr lang="en-US" baseline="0" dirty="0"/>
              <a:t> </a:t>
            </a:r>
            <a:r>
              <a:rPr lang="en-US" dirty="0"/>
              <a:t>provides the overview of the tunnel </a:t>
            </a:r>
            <a:r>
              <a:rPr lang="cs-CZ" dirty="0" err="1"/>
              <a:t>along</a:t>
            </a:r>
            <a:r>
              <a:rPr lang="cs-CZ" dirty="0"/>
              <a:t> </a:t>
            </a:r>
            <a:r>
              <a:rPr lang="cs-CZ" dirty="0" err="1"/>
              <a:t>its</a:t>
            </a:r>
            <a:r>
              <a:rPr lang="cs-CZ" dirty="0"/>
              <a:t> </a:t>
            </a:r>
            <a:r>
              <a:rPr lang="cs-CZ" dirty="0" err="1"/>
              <a:t>centerline</a:t>
            </a:r>
            <a:r>
              <a:rPr lang="en-US" dirty="0"/>
              <a:t>. We call this visualization</a:t>
            </a:r>
            <a:r>
              <a:rPr lang="en-US" baseline="0" dirty="0"/>
              <a:t> the </a:t>
            </a:r>
            <a:r>
              <a:rPr lang="en-US" baseline="0" dirty="0" err="1"/>
              <a:t>AnimoAminoMiner</a:t>
            </a:r>
            <a:r>
              <a:rPr lang="en-US" baseline="0" dirty="0"/>
              <a:t>. It is </a:t>
            </a:r>
            <a:r>
              <a:rPr lang="en-US" baseline="0" dirty="0" err="1"/>
              <a:t>multiview</a:t>
            </a:r>
            <a:r>
              <a:rPr lang="en-US" baseline="0" dirty="0"/>
              <a:t> representation that consists of two parts.</a:t>
            </a:r>
          </a:p>
          <a:p>
            <a:endParaRPr lang="en-US" baseline="0" dirty="0"/>
          </a:p>
          <a:p>
            <a:r>
              <a:rPr lang="en-US" baseline="0" dirty="0"/>
              <a:t>The upper part is called </a:t>
            </a:r>
            <a:r>
              <a:rPr lang="en-US" baseline="0" dirty="0" err="1"/>
              <a:t>TunProfile</a:t>
            </a:r>
            <a:r>
              <a:rPr lang="en-US" baseline="0" dirty="0"/>
              <a:t> and the bottom part is called </a:t>
            </a:r>
            <a:r>
              <a:rPr lang="en-US" baseline="0" dirty="0" err="1"/>
              <a:t>AAExplorer</a:t>
            </a:r>
            <a:r>
              <a:rPr lang="en-US" baseline="0" dirty="0"/>
              <a:t>.</a:t>
            </a:r>
            <a:endParaRPr lang="en-US" dirty="0"/>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16</a:t>
            </a:fld>
            <a:endParaRPr lang="cs-CZ" altLang="en-US"/>
          </a:p>
        </p:txBody>
      </p:sp>
    </p:spTree>
    <p:extLst>
      <p:ext uri="{BB962C8B-B14F-4D97-AF65-F5344CB8AC3E}">
        <p14:creationId xmlns:p14="http://schemas.microsoft.com/office/powerpoint/2010/main" val="3848313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a:t>The </a:t>
            </a:r>
            <a:r>
              <a:rPr lang="en-US" baseline="0" noProof="0" dirty="0" err="1"/>
              <a:t>TunProfile</a:t>
            </a:r>
            <a:r>
              <a:rPr lang="en-US" baseline="0" noProof="0" dirty="0"/>
              <a:t> </a:t>
            </a:r>
            <a:r>
              <a:rPr lang="en-US" sz="1200" b="0" i="0" u="none" strike="noStrike" kern="1200" baseline="0" noProof="0" dirty="0">
                <a:solidFill>
                  <a:srgbClr val="000000"/>
                </a:solidFill>
                <a:latin typeface="Times New Roman" panose="02020603050405020304" pitchFamily="18" charset="0"/>
                <a:ea typeface="+mn-ea"/>
                <a:cs typeface="+mn-cs"/>
              </a:rPr>
              <a:t>focuses on the intuitive representation of tunnel</a:t>
            </a:r>
          </a:p>
          <a:p>
            <a:r>
              <a:rPr lang="en-US" sz="1200" b="0" i="0" u="none" strike="noStrike" kern="1200" baseline="0" noProof="0" dirty="0">
                <a:solidFill>
                  <a:srgbClr val="000000"/>
                </a:solidFill>
                <a:latin typeface="Times New Roman" panose="02020603050405020304" pitchFamily="18" charset="0"/>
                <a:ea typeface="+mn-ea"/>
                <a:cs typeface="+mn-cs"/>
              </a:rPr>
              <a:t>width and length and their changes over time. </a:t>
            </a:r>
          </a:p>
          <a:p>
            <a:endParaRPr lang="en-US" sz="1200" b="0" i="0" u="none" strike="noStrike" kern="1200" baseline="0" noProof="0" dirty="0">
              <a:solidFill>
                <a:srgbClr val="000000"/>
              </a:solidFill>
              <a:latin typeface="Times New Roman" panose="02020603050405020304" pitchFamily="18" charset="0"/>
              <a:ea typeface="+mn-ea"/>
              <a:cs typeface="+mn-cs"/>
            </a:endParaRPr>
          </a:p>
          <a:p>
            <a:r>
              <a:rPr lang="en-US" sz="1200" b="0" i="0" u="none" strike="noStrike" kern="1200" baseline="0" noProof="0" dirty="0">
                <a:solidFill>
                  <a:srgbClr val="000000"/>
                </a:solidFill>
                <a:latin typeface="Times New Roman" panose="02020603050405020304" pitchFamily="18" charset="0"/>
                <a:ea typeface="+mn-ea"/>
                <a:cs typeface="+mn-cs"/>
              </a:rPr>
              <a:t>The tunnel width is computed as the radius of the corresponding sphere in the tunnel representation.</a:t>
            </a:r>
          </a:p>
          <a:p>
            <a:endParaRPr lang="en-US" sz="1200" b="0" i="0" u="none" strike="noStrike" kern="1200" baseline="0" noProof="0" dirty="0">
              <a:solidFill>
                <a:srgbClr val="000000"/>
              </a:solidFill>
              <a:latin typeface="Times New Roman" panose="02020603050405020304" pitchFamily="18" charset="0"/>
              <a:ea typeface="+mn-ea"/>
              <a:cs typeface="+mn-cs"/>
            </a:endParaRPr>
          </a:p>
          <a:p>
            <a:r>
              <a:rPr lang="en-US" sz="1200" b="0" i="0" u="none" strike="noStrike" kern="1200" baseline="0" noProof="0" dirty="0">
                <a:solidFill>
                  <a:srgbClr val="000000"/>
                </a:solidFill>
                <a:latin typeface="Times New Roman" panose="02020603050405020304" pitchFamily="18" charset="0"/>
                <a:ea typeface="+mn-ea"/>
                <a:cs typeface="+mn-cs"/>
              </a:rPr>
              <a:t>While again the part closer to the active site is on the left side of the representation and part of the tunnel closer to the surface is on the </a:t>
            </a:r>
            <a:r>
              <a:rPr lang="cs-CZ" sz="1200" b="0" i="0" u="none" strike="noStrike" kern="1200" baseline="0" noProof="0" dirty="0" err="1">
                <a:solidFill>
                  <a:srgbClr val="000000"/>
                </a:solidFill>
                <a:latin typeface="Times New Roman" panose="02020603050405020304" pitchFamily="18" charset="0"/>
                <a:ea typeface="+mn-ea"/>
                <a:cs typeface="+mn-cs"/>
              </a:rPr>
              <a:t>right</a:t>
            </a:r>
            <a:r>
              <a:rPr lang="en-US" sz="1200" b="0" i="0" u="none" strike="noStrike" kern="1200" baseline="0" noProof="0" dirty="0">
                <a:solidFill>
                  <a:srgbClr val="000000"/>
                </a:solidFill>
                <a:latin typeface="Times New Roman" panose="02020603050405020304" pitchFamily="18" charset="0"/>
                <a:ea typeface="+mn-ea"/>
                <a:cs typeface="+mn-cs"/>
              </a:rPr>
              <a:t>.</a:t>
            </a:r>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17</a:t>
            </a:fld>
            <a:endParaRPr lang="cs-CZ" altLang="en-US"/>
          </a:p>
        </p:txBody>
      </p:sp>
    </p:spTree>
    <p:extLst>
      <p:ext uri="{BB962C8B-B14F-4D97-AF65-F5344CB8AC3E}">
        <p14:creationId xmlns:p14="http://schemas.microsoft.com/office/powerpoint/2010/main" val="184803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0" i="0" u="none" strike="noStrike" kern="1200" baseline="0" dirty="0">
                <a:solidFill>
                  <a:srgbClr val="000000"/>
                </a:solidFill>
                <a:latin typeface="Times New Roman" panose="02020603050405020304" pitchFamily="18" charset="0"/>
                <a:ea typeface="+mn-ea"/>
                <a:cs typeface="+mn-cs"/>
              </a:rPr>
              <a:t>The tunnel SHAPE is computed and its corresponding curve is plotted in each time step. </a:t>
            </a:r>
            <a:endParaRPr lang="en-US" dirty="0"/>
          </a:p>
          <a:p>
            <a:endParaRPr lang="en-US" dirty="0"/>
          </a:p>
          <a:p>
            <a:r>
              <a:rPr lang="cs-CZ" dirty="0" err="1"/>
              <a:t>Which</a:t>
            </a:r>
            <a:r>
              <a:rPr lang="cs-CZ" dirty="0"/>
              <a:t> </a:t>
            </a:r>
            <a:r>
              <a:rPr lang="cs-CZ" dirty="0" err="1"/>
              <a:t>results</a:t>
            </a:r>
            <a:r>
              <a:rPr lang="cs-CZ" dirty="0"/>
              <a:t> in </a:t>
            </a:r>
            <a:r>
              <a:rPr lang="cs-CZ" dirty="0" err="1"/>
              <a:t>the</a:t>
            </a:r>
            <a:r>
              <a:rPr lang="cs-CZ" dirty="0"/>
              <a:t> </a:t>
            </a:r>
            <a:r>
              <a:rPr lang="cs-CZ" dirty="0" err="1"/>
              <a:t>aggregated</a:t>
            </a:r>
            <a:r>
              <a:rPr lang="cs-CZ" dirty="0"/>
              <a:t> </a:t>
            </a:r>
            <a:r>
              <a:rPr lang="cs-CZ" dirty="0" err="1"/>
              <a:t>view</a:t>
            </a:r>
            <a:r>
              <a:rPr lang="cs-CZ" dirty="0"/>
              <a:t>,</a:t>
            </a:r>
            <a:r>
              <a:rPr lang="cs-CZ" baseline="0" dirty="0"/>
              <a:t> </a:t>
            </a:r>
            <a:r>
              <a:rPr lang="cs-CZ" baseline="0" dirty="0" err="1"/>
              <a:t>that</a:t>
            </a:r>
            <a:r>
              <a:rPr lang="cs-CZ" baseline="0" dirty="0"/>
              <a:t> </a:t>
            </a:r>
            <a:r>
              <a:rPr lang="en-US" sz="1200" b="0" i="0" u="none" strike="noStrike" kern="1200" baseline="0" dirty="0">
                <a:solidFill>
                  <a:srgbClr val="000000"/>
                </a:solidFill>
                <a:latin typeface="Times New Roman" panose="02020603050405020304" pitchFamily="18" charset="0"/>
                <a:ea typeface="+mn-ea"/>
                <a:cs typeface="+mn-cs"/>
              </a:rPr>
              <a:t>REVEALS the most stable and unstable parts of the tunnel. </a:t>
            </a:r>
          </a:p>
          <a:p>
            <a:endParaRPr lang="en-US" sz="1200" b="0" i="0" u="none" strike="noStrike" kern="1200" baseline="0" dirty="0">
              <a:solidFill>
                <a:srgbClr val="000000"/>
              </a:solidFill>
              <a:latin typeface="Times New Roman" panose="02020603050405020304" pitchFamily="18" charset="0"/>
              <a:ea typeface="+mn-ea"/>
              <a:cs typeface="+mn-cs"/>
            </a:endParaRPr>
          </a:p>
          <a:p>
            <a:r>
              <a:rPr lang="en-US" sz="1200" b="0" i="0" u="none" strike="noStrike" kern="1200" baseline="0" dirty="0">
                <a:solidFill>
                  <a:srgbClr val="000000"/>
                </a:solidFill>
                <a:latin typeface="Times New Roman" panose="02020603050405020304" pitchFamily="18" charset="0"/>
                <a:ea typeface="+mn-ea"/>
                <a:cs typeface="+mn-cs"/>
              </a:rPr>
              <a:t>The stable parts are represented by a dense packing as can be seen here.</a:t>
            </a:r>
          </a:p>
          <a:p>
            <a:endParaRPr lang="en-US" sz="1200" b="0" i="0" u="none" strike="noStrike" kern="1200" baseline="0" dirty="0">
              <a:solidFill>
                <a:srgbClr val="000000"/>
              </a:solidFill>
              <a:latin typeface="Times New Roman" panose="02020603050405020304" pitchFamily="18" charset="0"/>
              <a:ea typeface="+mn-ea"/>
              <a:cs typeface="+mn-cs"/>
            </a:endParaRPr>
          </a:p>
          <a:p>
            <a:r>
              <a:rPr lang="en-US" sz="1200" b="0" i="0" u="none" strike="noStrike" kern="1200" baseline="0" dirty="0">
                <a:solidFill>
                  <a:srgbClr val="000000"/>
                </a:solidFill>
                <a:latin typeface="Times New Roman" panose="02020603050405020304" pitchFamily="18" charset="0"/>
                <a:ea typeface="+mn-ea"/>
                <a:cs typeface="+mn-cs"/>
              </a:rPr>
              <a:t>With the </a:t>
            </a:r>
            <a:r>
              <a:rPr lang="en-US" sz="1200" b="0" i="0" u="none" strike="noStrike" kern="1200" baseline="0" dirty="0" err="1">
                <a:solidFill>
                  <a:srgbClr val="000000"/>
                </a:solidFill>
                <a:latin typeface="Times New Roman" panose="02020603050405020304" pitchFamily="18" charset="0"/>
                <a:ea typeface="+mn-ea"/>
                <a:cs typeface="+mn-cs"/>
              </a:rPr>
              <a:t>TunProfile</a:t>
            </a:r>
            <a:r>
              <a:rPr lang="en-US" sz="1200" b="0" i="0" u="none" strike="noStrike" kern="1200" baseline="0" dirty="0">
                <a:solidFill>
                  <a:srgbClr val="000000"/>
                </a:solidFill>
                <a:latin typeface="Times New Roman" panose="02020603050405020304" pitchFamily="18" charset="0"/>
                <a:ea typeface="+mn-ea"/>
                <a:cs typeface="+mn-cs"/>
              </a:rPr>
              <a:t> representation, the user can </a:t>
            </a:r>
            <a:r>
              <a:rPr lang="cs-CZ" sz="1200" b="0" i="0" u="none" strike="noStrike" kern="1200" baseline="0" dirty="0" err="1">
                <a:solidFill>
                  <a:srgbClr val="000000"/>
                </a:solidFill>
                <a:latin typeface="Times New Roman" panose="02020603050405020304" pitchFamily="18" charset="0"/>
                <a:ea typeface="+mn-ea"/>
                <a:cs typeface="+mn-cs"/>
              </a:rPr>
              <a:t>also</a:t>
            </a:r>
            <a:r>
              <a:rPr lang="cs-CZ" sz="1200" b="0" i="0" u="none" strike="noStrike" kern="1200" baseline="0" dirty="0">
                <a:solidFill>
                  <a:srgbClr val="000000"/>
                </a:solidFill>
                <a:latin typeface="Times New Roman" panose="02020603050405020304" pitchFamily="18" charset="0"/>
                <a:ea typeface="+mn-ea"/>
                <a:cs typeface="+mn-cs"/>
              </a:rPr>
              <a:t> </a:t>
            </a:r>
            <a:r>
              <a:rPr lang="en-US" sz="1200" b="0" i="0" u="none" strike="noStrike" kern="1200" baseline="0" dirty="0">
                <a:solidFill>
                  <a:srgbClr val="000000"/>
                </a:solidFill>
                <a:latin typeface="Times New Roman" panose="02020603050405020304" pitchFamily="18" charset="0"/>
                <a:ea typeface="+mn-ea"/>
                <a:cs typeface="+mn-cs"/>
              </a:rPr>
              <a:t>easily detect tunnel bottlenecks and their positions along the tunnel centerline.</a:t>
            </a:r>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18</a:t>
            </a:fld>
            <a:endParaRPr lang="cs-CZ" altLang="en-US"/>
          </a:p>
        </p:txBody>
      </p:sp>
    </p:spTree>
    <p:extLst>
      <p:ext uri="{BB962C8B-B14F-4D97-AF65-F5344CB8AC3E}">
        <p14:creationId xmlns:p14="http://schemas.microsoft.com/office/powerpoint/2010/main" val="502177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en-US" altLang="en-US" dirty="0"/>
              <a:t>The bottom part of our method, called </a:t>
            </a:r>
            <a:r>
              <a:rPr lang="en-US" altLang="en-US" dirty="0" err="1"/>
              <a:t>AAExplorer</a:t>
            </a:r>
            <a:r>
              <a:rPr lang="en-US" altLang="en-US" dirty="0"/>
              <a:t>, on</a:t>
            </a:r>
            <a:r>
              <a:rPr lang="en-US" altLang="en-US" baseline="0" dirty="0"/>
              <a:t> the other hand, provides users with the information about the amino acids </a:t>
            </a:r>
            <a:r>
              <a:rPr lang="cs-CZ" altLang="en-US" baseline="0" dirty="0" err="1"/>
              <a:t>surrounding</a:t>
            </a:r>
            <a:r>
              <a:rPr lang="en-US" altLang="en-US" baseline="0" dirty="0"/>
              <a:t> the tunnel.</a:t>
            </a:r>
          </a:p>
        </p:txBody>
      </p:sp>
      <p:sp>
        <p:nvSpPr>
          <p:cNvPr id="75780"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B0CE1BD9-E837-43DA-A043-931E45FDF10F}" type="slidenum">
              <a:rPr lang="cs-CZ" altLang="en-US" smtClean="0">
                <a:solidFill>
                  <a:srgbClr val="000000"/>
                </a:solidFill>
                <a:latin typeface="Calibri" panose="020F0502020204030204" pitchFamily="34" charset="0"/>
              </a:rPr>
              <a:pPr/>
              <a:t>19</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12485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0" i="0" kern="1200" dirty="0">
                <a:solidFill>
                  <a:srgbClr val="000000"/>
                </a:solidFill>
                <a:effectLst/>
                <a:latin typeface="Times New Roman" panose="02020603050405020304" pitchFamily="18" charset="0"/>
                <a:ea typeface="+mn-ea"/>
                <a:cs typeface="+mn-cs"/>
              </a:rPr>
              <a:t>In this talk I will mainly focus on methods for visual interactive exploration of protein tunnels which I have developed together</a:t>
            </a:r>
            <a:r>
              <a:rPr lang="en-US" sz="1200" b="0" i="0" kern="1200" baseline="0" dirty="0">
                <a:solidFill>
                  <a:srgbClr val="000000"/>
                </a:solidFill>
                <a:effectLst/>
                <a:latin typeface="Times New Roman" panose="02020603050405020304" pitchFamily="18" charset="0"/>
                <a:ea typeface="+mn-ea"/>
                <a:cs typeface="+mn-cs"/>
              </a:rPr>
              <a:t> with my colleagues</a:t>
            </a:r>
            <a:r>
              <a:rPr lang="en-US" sz="1200" b="0" i="0" kern="1200" dirty="0">
                <a:solidFill>
                  <a:srgbClr val="000000"/>
                </a:solidFill>
                <a:effectLst/>
                <a:latin typeface="Times New Roman" panose="02020603050405020304" pitchFamily="18" charset="0"/>
                <a:ea typeface="+mn-ea"/>
                <a:cs typeface="+mn-cs"/>
              </a:rPr>
              <a:t>.</a:t>
            </a:r>
            <a:r>
              <a:rPr lang="en-US" sz="1200" b="0" i="0" kern="1200" baseline="0" dirty="0">
                <a:solidFill>
                  <a:srgbClr val="000000"/>
                </a:solidFill>
                <a:effectLst/>
                <a:latin typeface="Times New Roman" panose="02020603050405020304" pitchFamily="18" charset="0"/>
                <a:ea typeface="+mn-ea"/>
                <a:cs typeface="+mn-cs"/>
              </a:rPr>
              <a:t> </a:t>
            </a: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0" i="0" kern="1200" baseline="0" dirty="0">
                <a:solidFill>
                  <a:srgbClr val="000000"/>
                </a:solidFill>
                <a:effectLst/>
                <a:latin typeface="Times New Roman" panose="02020603050405020304" pitchFamily="18" charset="0"/>
                <a:ea typeface="+mn-ea"/>
                <a:cs typeface="+mn-cs"/>
              </a:rPr>
              <a:t>These methods HELP </a:t>
            </a:r>
            <a:r>
              <a:rPr lang="cs-CZ" sz="1200" b="0" i="0" kern="1200" baseline="0" dirty="0">
                <a:solidFill>
                  <a:srgbClr val="000000"/>
                </a:solidFill>
                <a:effectLst/>
                <a:latin typeface="Times New Roman" panose="02020603050405020304" pitchFamily="18" charset="0"/>
                <a:ea typeface="+mn-ea"/>
                <a:cs typeface="+mn-cs"/>
              </a:rPr>
              <a:t>to </a:t>
            </a:r>
            <a:r>
              <a:rPr lang="en-US" sz="1200" b="0" i="0" kern="1200" baseline="0" dirty="0">
                <a:solidFill>
                  <a:srgbClr val="000000"/>
                </a:solidFill>
                <a:effectLst/>
                <a:latin typeface="Times New Roman" panose="02020603050405020304" pitchFamily="18" charset="0"/>
                <a:ea typeface="+mn-ea"/>
                <a:cs typeface="+mn-cs"/>
              </a:rPr>
              <a:t>reveal tunnel</a:t>
            </a:r>
            <a:r>
              <a:rPr lang="en-US" sz="1200" b="0" i="0" kern="1200" dirty="0">
                <a:solidFill>
                  <a:srgbClr val="000000"/>
                </a:solidFill>
                <a:effectLst/>
                <a:latin typeface="Times New Roman" panose="02020603050405020304" pitchFamily="18" charset="0"/>
                <a:ea typeface="+mn-ea"/>
                <a:cs typeface="+mn-cs"/>
              </a:rPr>
              <a:t> geometry, </a:t>
            </a:r>
            <a:endParaRPr lang="cs-CZ" sz="1200" b="0" i="0" kern="120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cs-CZ" sz="1200" b="0" i="0" kern="1200" dirty="0" err="1">
                <a:solidFill>
                  <a:srgbClr val="000000"/>
                </a:solidFill>
                <a:effectLst/>
                <a:latin typeface="Times New Roman" panose="02020603050405020304" pitchFamily="18" charset="0"/>
                <a:ea typeface="+mn-ea"/>
                <a:cs typeface="+mn-cs"/>
              </a:rPr>
              <a:t>the</a:t>
            </a:r>
            <a:r>
              <a:rPr lang="en-US" sz="1200" b="0" i="0" kern="1200" dirty="0">
                <a:solidFill>
                  <a:srgbClr val="000000"/>
                </a:solidFill>
                <a:effectLst/>
                <a:latin typeface="Times New Roman" panose="02020603050405020304" pitchFamily="18" charset="0"/>
                <a:ea typeface="+mn-ea"/>
                <a:cs typeface="+mn-cs"/>
              </a:rPr>
              <a:t> </a:t>
            </a:r>
            <a:r>
              <a:rPr lang="en-US" sz="1200" b="0" i="0" kern="1200" dirty="0" err="1">
                <a:solidFill>
                  <a:srgbClr val="000000"/>
                </a:solidFill>
                <a:effectLst/>
                <a:latin typeface="Times New Roman" panose="02020603050405020304" pitchFamily="18" charset="0"/>
                <a:ea typeface="+mn-ea"/>
                <a:cs typeface="+mn-cs"/>
              </a:rPr>
              <a:t>physico</a:t>
            </a:r>
            <a:r>
              <a:rPr lang="en-US" sz="1200" b="0" i="0" kern="1200" dirty="0">
                <a:solidFill>
                  <a:srgbClr val="000000"/>
                </a:solidFill>
                <a:effectLst/>
                <a:latin typeface="Times New Roman" panose="02020603050405020304" pitchFamily="18" charset="0"/>
                <a:ea typeface="+mn-ea"/>
                <a:cs typeface="+mn-cs"/>
              </a:rPr>
              <a:t> chemical properties </a:t>
            </a:r>
            <a:r>
              <a:rPr lang="cs-CZ" sz="1200" b="0" i="0" kern="1200" dirty="0" err="1">
                <a:solidFill>
                  <a:srgbClr val="000000"/>
                </a:solidFill>
                <a:effectLst/>
                <a:latin typeface="Times New Roman" panose="02020603050405020304" pitchFamily="18" charset="0"/>
                <a:ea typeface="+mn-ea"/>
                <a:cs typeface="+mn-cs"/>
              </a:rPr>
              <a:t>of</a:t>
            </a:r>
            <a:r>
              <a:rPr lang="cs-CZ" sz="1200" b="0" i="0" kern="1200" dirty="0">
                <a:solidFill>
                  <a:srgbClr val="000000"/>
                </a:solidFill>
                <a:effectLst/>
                <a:latin typeface="Times New Roman" panose="02020603050405020304" pitchFamily="18" charset="0"/>
                <a:ea typeface="+mn-ea"/>
                <a:cs typeface="+mn-cs"/>
              </a:rPr>
              <a:t> </a:t>
            </a:r>
            <a:r>
              <a:rPr lang="cs-CZ" sz="1200" b="0" i="0" kern="1200" dirty="0" err="1">
                <a:solidFill>
                  <a:srgbClr val="000000"/>
                </a:solidFill>
                <a:effectLst/>
                <a:latin typeface="Times New Roman" panose="02020603050405020304" pitchFamily="18" charset="0"/>
                <a:ea typeface="+mn-ea"/>
                <a:cs typeface="+mn-cs"/>
              </a:rPr>
              <a:t>their</a:t>
            </a:r>
            <a:r>
              <a:rPr lang="cs-CZ" sz="1200" b="0" i="0" kern="1200" dirty="0">
                <a:solidFill>
                  <a:srgbClr val="000000"/>
                </a:solidFill>
                <a:effectLst/>
                <a:latin typeface="Times New Roman" panose="02020603050405020304" pitchFamily="18" charset="0"/>
                <a:ea typeface="+mn-ea"/>
                <a:cs typeface="+mn-cs"/>
              </a:rPr>
              <a:t> </a:t>
            </a:r>
            <a:r>
              <a:rPr lang="cs-CZ" sz="1200" b="0" i="0" kern="1200" dirty="0" err="1">
                <a:solidFill>
                  <a:srgbClr val="000000"/>
                </a:solidFill>
                <a:effectLst/>
                <a:latin typeface="Times New Roman" panose="02020603050405020304" pitchFamily="18" charset="0"/>
                <a:ea typeface="+mn-ea"/>
                <a:cs typeface="+mn-cs"/>
              </a:rPr>
              <a:t>surroundings</a:t>
            </a:r>
            <a:r>
              <a:rPr lang="cs-CZ" sz="1200" b="0" i="0" kern="1200" baseline="0" dirty="0">
                <a:solidFill>
                  <a:srgbClr val="000000"/>
                </a:solidFill>
                <a:effectLst/>
                <a:latin typeface="Times New Roman" panose="02020603050405020304" pitchFamily="18" charset="0"/>
                <a:ea typeface="+mn-ea"/>
                <a:cs typeface="+mn-cs"/>
              </a:rPr>
              <a:t> </a:t>
            </a:r>
            <a:endParaRPr lang="cs-CZ" sz="1200" b="0" i="0" kern="120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cs-CZ" sz="1200" b="0" i="0" kern="1200" dirty="0">
                <a:solidFill>
                  <a:srgbClr val="000000"/>
                </a:solidFill>
                <a:effectLst/>
                <a:latin typeface="Times New Roman" panose="02020603050405020304" pitchFamily="18" charset="0"/>
                <a:ea typeface="+mn-ea"/>
                <a:cs typeface="+mn-cs"/>
              </a:rPr>
              <a:t>and </a:t>
            </a:r>
            <a:r>
              <a:rPr lang="cs-CZ" sz="1200" b="0" i="0" kern="1200" dirty="0" err="1">
                <a:solidFill>
                  <a:srgbClr val="000000"/>
                </a:solidFill>
                <a:effectLst/>
                <a:latin typeface="Times New Roman" panose="02020603050405020304" pitchFamily="18" charset="0"/>
                <a:ea typeface="+mn-ea"/>
                <a:cs typeface="+mn-cs"/>
              </a:rPr>
              <a:t>molecular</a:t>
            </a:r>
            <a:r>
              <a:rPr lang="cs-CZ" sz="1200" b="0" i="0" kern="1200" dirty="0">
                <a:solidFill>
                  <a:srgbClr val="000000"/>
                </a:solidFill>
                <a:effectLst/>
                <a:latin typeface="Times New Roman" panose="02020603050405020304" pitchFamily="18" charset="0"/>
                <a:ea typeface="+mn-ea"/>
                <a:cs typeface="+mn-cs"/>
              </a:rPr>
              <a:t> </a:t>
            </a:r>
            <a:r>
              <a:rPr lang="en-US" sz="1200" b="0" i="0" kern="1200" dirty="0">
                <a:solidFill>
                  <a:srgbClr val="000000"/>
                </a:solidFill>
                <a:effectLst/>
                <a:latin typeface="Times New Roman" panose="02020603050405020304" pitchFamily="18" charset="0"/>
                <a:ea typeface="+mn-ea"/>
                <a:cs typeface="+mn-cs"/>
              </a:rPr>
              <a:t>dynamics.</a:t>
            </a:r>
            <a:r>
              <a:rPr lang="en-US" sz="1200" b="0" i="0" kern="1200" baseline="0" dirty="0">
                <a:solidFill>
                  <a:srgbClr val="000000"/>
                </a:solidFill>
                <a:effectLst/>
                <a:latin typeface="Times New Roman" panose="02020603050405020304" pitchFamily="18" charset="0"/>
                <a:ea typeface="+mn-ea"/>
                <a:cs typeface="+mn-cs"/>
              </a:rPr>
              <a:t> </a:t>
            </a: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0" i="0" kern="1200" baseline="0" dirty="0">
                <a:solidFill>
                  <a:srgbClr val="000000"/>
                </a:solidFill>
                <a:effectLst/>
                <a:latin typeface="Times New Roman" panose="02020603050405020304" pitchFamily="18" charset="0"/>
                <a:ea typeface="+mn-ea"/>
                <a:cs typeface="+mn-cs"/>
              </a:rPr>
              <a:t>They can be used for instance </a:t>
            </a:r>
            <a:r>
              <a:rPr lang="en-US" sz="1200" b="0" i="0" kern="1200" dirty="0">
                <a:solidFill>
                  <a:srgbClr val="000000"/>
                </a:solidFill>
                <a:effectLst/>
                <a:latin typeface="Times New Roman" panose="02020603050405020304" pitchFamily="18" charset="0"/>
                <a:ea typeface="+mn-ea"/>
                <a:cs typeface="+mn-cs"/>
              </a:rPr>
              <a:t>to EVALUATE or modify the reactivity of the protein </a:t>
            </a:r>
            <a:r>
              <a:rPr lang="cs-CZ" sz="1200" b="0" i="0" kern="1200" dirty="0">
                <a:solidFill>
                  <a:srgbClr val="000000"/>
                </a:solidFill>
                <a:effectLst/>
                <a:latin typeface="Times New Roman" panose="02020603050405020304" pitchFamily="18" charset="0"/>
                <a:ea typeface="+mn-ea"/>
                <a:cs typeface="+mn-cs"/>
              </a:rPr>
              <a:t>(w.r.t.)</a:t>
            </a:r>
            <a:r>
              <a:rPr lang="en-US" sz="1200" b="0" i="0" kern="1200" dirty="0">
                <a:solidFill>
                  <a:srgbClr val="000000"/>
                </a:solidFill>
                <a:effectLst/>
                <a:latin typeface="Times New Roman" panose="02020603050405020304" pitchFamily="18" charset="0"/>
                <a:ea typeface="+mn-ea"/>
                <a:cs typeface="+mn-cs"/>
              </a:rPr>
              <a:t> other small molecules called ligands.</a:t>
            </a:r>
            <a:endParaRPr lang="en-US" altLang="en-US" dirty="0"/>
          </a:p>
          <a:p>
            <a:endParaRPr lang="en-US" altLang="en-US" dirty="0"/>
          </a:p>
        </p:txBody>
      </p:sp>
      <p:sp>
        <p:nvSpPr>
          <p:cNvPr id="33796"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B454A658-857A-464A-B56E-8EC1A59E2C5C}" type="slidenum">
              <a:rPr lang="cs-CZ" altLang="en-US" smtClean="0">
                <a:solidFill>
                  <a:srgbClr val="000000"/>
                </a:solidFill>
                <a:latin typeface="Calibri" panose="020F0502020204030204" pitchFamily="34" charset="0"/>
              </a:rPr>
              <a:pPr/>
              <a:t>2</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644252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line in this representation corresponds to the influence region of one amino acid for a single time step. </a:t>
            </a:r>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20</a:t>
            </a:fld>
            <a:endParaRPr lang="cs-CZ" altLang="en-US"/>
          </a:p>
        </p:txBody>
      </p:sp>
    </p:spTree>
    <p:extLst>
      <p:ext uri="{BB962C8B-B14F-4D97-AF65-F5344CB8AC3E}">
        <p14:creationId xmlns:p14="http://schemas.microsoft.com/office/powerpoint/2010/main" val="945191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bottom part can be then colored using different biochemical properties – such as hydrophobicity, the amount at which the amino acid influence the tunnel and many others. </a:t>
            </a:r>
          </a:p>
          <a:p>
            <a:endParaRPr lang="en-US" baseline="0" dirty="0"/>
          </a:p>
          <a:p>
            <a:r>
              <a:rPr lang="en-US" baseline="0" dirty="0"/>
              <a:t>Note that in this view it is not possible to show more then one property at time, for this purpose the use</a:t>
            </a:r>
            <a:r>
              <a:rPr lang="cs-CZ" baseline="0" dirty="0"/>
              <a:t>r</a:t>
            </a:r>
            <a:r>
              <a:rPr lang="en-US" baseline="0" dirty="0"/>
              <a:t> should utilize the </a:t>
            </a:r>
            <a:r>
              <a:rPr lang="en-US" baseline="0" dirty="0" err="1"/>
              <a:t>MoleCollar</a:t>
            </a:r>
            <a:r>
              <a:rPr lang="en-US" baseline="0" dirty="0"/>
              <a:t> view or a detailed information window which I </a:t>
            </a:r>
            <a:r>
              <a:rPr lang="cs-CZ" baseline="0" dirty="0" err="1"/>
              <a:t>will</a:t>
            </a:r>
            <a:r>
              <a:rPr lang="cs-CZ" baseline="0" dirty="0"/>
              <a:t> </a:t>
            </a:r>
            <a:r>
              <a:rPr lang="en-US" baseline="0" dirty="0"/>
              <a:t>show you in this video as well.</a:t>
            </a:r>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21</a:t>
            </a:fld>
            <a:endParaRPr lang="cs-CZ" altLang="en-US"/>
          </a:p>
        </p:txBody>
      </p:sp>
    </p:spTree>
    <p:extLst>
      <p:ext uri="{BB962C8B-B14F-4D97-AF65-F5344CB8AC3E}">
        <p14:creationId xmlns:p14="http://schemas.microsoft.com/office/powerpoint/2010/main" val="3098266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biochemist can use a vertical slider to explore the surrounding amino acids </a:t>
            </a:r>
            <a:r>
              <a:rPr lang="en-US" baseline="0" dirty="0" err="1"/>
              <a:t>wrt</a:t>
            </a:r>
            <a:r>
              <a:rPr lang="en-US" baseline="0" dirty="0"/>
              <a:t> their distance from active site.</a:t>
            </a:r>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22</a:t>
            </a:fld>
            <a:endParaRPr lang="cs-CZ" altLang="en-US"/>
          </a:p>
        </p:txBody>
      </p:sp>
    </p:spTree>
    <p:extLst>
      <p:ext uri="{BB962C8B-B14F-4D97-AF65-F5344CB8AC3E}">
        <p14:creationId xmlns:p14="http://schemas.microsoft.com/office/powerpoint/2010/main" val="690735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visualization also enables horizontal and vertical zooming in order to explore the contribution of individual amino acids in more detail. </a:t>
            </a:r>
            <a:endParaRPr lang="en-US" dirty="0"/>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23</a:t>
            </a:fld>
            <a:endParaRPr lang="cs-CZ" altLang="en-US"/>
          </a:p>
        </p:txBody>
      </p:sp>
    </p:spTree>
    <p:extLst>
      <p:ext uri="{BB962C8B-B14F-4D97-AF65-F5344CB8AC3E}">
        <p14:creationId xmlns:p14="http://schemas.microsoft.com/office/powerpoint/2010/main" val="848240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you can see that the user can also obtain the detailed information about a single amino acid. </a:t>
            </a:r>
            <a:endParaRPr lang="en-US" dirty="0"/>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24</a:t>
            </a:fld>
            <a:endParaRPr lang="cs-CZ" altLang="en-US"/>
          </a:p>
        </p:txBody>
      </p:sp>
    </p:spTree>
    <p:extLst>
      <p:ext uri="{BB962C8B-B14F-4D97-AF65-F5344CB8AC3E}">
        <p14:creationId xmlns:p14="http://schemas.microsoft.com/office/powerpoint/2010/main" val="2430228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baseline="0" dirty="0"/>
              <a:t>This table provides various information.</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baseline="0"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baseline="0" dirty="0"/>
              <a:t>At the top you can see the part of the amino acid chain or sequence where the AA belongs to.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baseline="0"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baseline="0" dirty="0"/>
              <a:t>Bellow the sequence you can find its biochemical properties.</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baseline="0"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baseline="0" dirty="0"/>
              <a:t>The most important part, however, is the bottom one.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baseline="0"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baseline="0" dirty="0"/>
              <a:t>Here, you can find the contribution of this particular AA to other tunnels in the molecule as well. This is </a:t>
            </a:r>
            <a:r>
              <a:rPr lang="cs-CZ" baseline="0" dirty="0"/>
              <a:t>very </a:t>
            </a:r>
            <a:r>
              <a:rPr lang="cs-CZ" baseline="0" dirty="0" err="1"/>
              <a:t>helpfull</a:t>
            </a:r>
            <a:r>
              <a:rPr lang="cs-CZ" baseline="0" dirty="0"/>
              <a:t> </a:t>
            </a:r>
            <a:r>
              <a:rPr lang="en-US" baseline="0" dirty="0"/>
              <a:t>in case the biochemist would like to exchange this AA in order to change the behavior of the protein in some way – here they can immediately see, which </a:t>
            </a:r>
            <a:r>
              <a:rPr lang="cs-CZ" baseline="0" dirty="0" err="1"/>
              <a:t>tunnel</a:t>
            </a:r>
            <a:r>
              <a:rPr lang="cs-CZ" baseline="0" dirty="0"/>
              <a:t> </a:t>
            </a:r>
            <a:r>
              <a:rPr lang="en-US" baseline="0" dirty="0"/>
              <a:t>will be affected as well and </a:t>
            </a:r>
            <a:r>
              <a:rPr lang="cs-CZ" baseline="0" dirty="0" err="1"/>
              <a:t>can</a:t>
            </a:r>
            <a:r>
              <a:rPr lang="cs-CZ" baseline="0" dirty="0"/>
              <a:t> </a:t>
            </a:r>
            <a:r>
              <a:rPr lang="cs-CZ" baseline="0" dirty="0" err="1"/>
              <a:t>decide</a:t>
            </a:r>
            <a:r>
              <a:rPr lang="cs-CZ" baseline="0" dirty="0"/>
              <a:t> </a:t>
            </a:r>
            <a:r>
              <a:rPr lang="en-US" baseline="0" dirty="0"/>
              <a:t>whether this change is desired or not.</a:t>
            </a:r>
            <a:endParaRPr lang="en-US" dirty="0"/>
          </a:p>
          <a:p>
            <a:endParaRPr lang="en-US" dirty="0"/>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25</a:t>
            </a:fld>
            <a:endParaRPr lang="cs-CZ" altLang="en-US"/>
          </a:p>
        </p:txBody>
      </p:sp>
    </p:spTree>
    <p:extLst>
      <p:ext uri="{BB962C8B-B14F-4D97-AF65-F5344CB8AC3E}">
        <p14:creationId xmlns:p14="http://schemas.microsoft.com/office/powerpoint/2010/main" val="583331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the biochemists want to focus on a smaller time span or particular future, our visualization allows to select a desired set of tunnel curves by a rectangle. The selected set or all other remaining curves are then filter out.</a:t>
            </a:r>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26</a:t>
            </a:fld>
            <a:endParaRPr lang="cs-CZ" altLang="en-US"/>
          </a:p>
        </p:txBody>
      </p:sp>
    </p:spTree>
    <p:extLst>
      <p:ext uri="{BB962C8B-B14F-4D97-AF65-F5344CB8AC3E}">
        <p14:creationId xmlns:p14="http://schemas.microsoft.com/office/powerpoint/2010/main" val="1183943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amino acids may be filtered in similar manner as well. The user can define a threshold for each criterion and filter out the amino acids bellow or above this threshold.</a:t>
            </a:r>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27</a:t>
            </a:fld>
            <a:endParaRPr lang="cs-CZ" altLang="en-US"/>
          </a:p>
        </p:txBody>
      </p:sp>
    </p:spTree>
    <p:extLst>
      <p:ext uri="{BB962C8B-B14F-4D97-AF65-F5344CB8AC3E}">
        <p14:creationId xmlns:p14="http://schemas.microsoft.com/office/powerpoint/2010/main" val="2522981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criteria can be also used to sort the amino acids.</a:t>
            </a:r>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28</a:t>
            </a:fld>
            <a:endParaRPr lang="cs-CZ" altLang="en-US"/>
          </a:p>
        </p:txBody>
      </p:sp>
    </p:spTree>
    <p:extLst>
      <p:ext uri="{BB962C8B-B14F-4D97-AF65-F5344CB8AC3E}">
        <p14:creationId xmlns:p14="http://schemas.microsoft.com/office/powerpoint/2010/main" val="2836908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both </a:t>
            </a:r>
            <a:r>
              <a:rPr lang="en-US" dirty="0" err="1"/>
              <a:t>MoleCollar</a:t>
            </a:r>
            <a:r>
              <a:rPr lang="en-US" dirty="0"/>
              <a:t> visualization and </a:t>
            </a:r>
            <a:r>
              <a:rPr lang="en-US" dirty="0" err="1"/>
              <a:t>Anim</a:t>
            </a:r>
            <a:r>
              <a:rPr lang="cs-CZ" dirty="0"/>
              <a:t>o</a:t>
            </a:r>
            <a:r>
              <a:rPr lang="en-US" dirty="0" err="1"/>
              <a:t>Amino</a:t>
            </a:r>
            <a:r>
              <a:rPr lang="en-US" baseline="0" dirty="0" err="1"/>
              <a:t>Miner</a:t>
            </a:r>
            <a:r>
              <a:rPr lang="en-US" baseline="0" dirty="0"/>
              <a:t> are linked together so the biochemist can for instance select a particular place of interest using vertical slider in AAM and the corresponding contours are computed automatically.</a:t>
            </a:r>
            <a:endParaRPr lang="en-US" dirty="0"/>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29</a:t>
            </a:fld>
            <a:endParaRPr lang="cs-CZ" altLang="en-US"/>
          </a:p>
        </p:txBody>
      </p:sp>
    </p:spTree>
    <p:extLst>
      <p:ext uri="{BB962C8B-B14F-4D97-AF65-F5344CB8AC3E}">
        <p14:creationId xmlns:p14="http://schemas.microsoft.com/office/powerpoint/2010/main" val="14077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0" i="0" kern="1200" dirty="0">
                <a:solidFill>
                  <a:srgbClr val="000000"/>
                </a:solidFill>
                <a:effectLst/>
                <a:latin typeface="Times New Roman" panose="02020603050405020304" pitchFamily="18" charset="0"/>
                <a:ea typeface="+mn-ea"/>
                <a:cs typeface="+mn-cs"/>
              </a:rPr>
              <a:t>In this talk I will mainly focus on methods for visual interactive exploration of protein tunnels which I have developed together</a:t>
            </a:r>
            <a:r>
              <a:rPr lang="en-US" sz="1200" b="0" i="0" kern="1200" baseline="0" dirty="0">
                <a:solidFill>
                  <a:srgbClr val="000000"/>
                </a:solidFill>
                <a:effectLst/>
                <a:latin typeface="Times New Roman" panose="02020603050405020304" pitchFamily="18" charset="0"/>
                <a:ea typeface="+mn-ea"/>
                <a:cs typeface="+mn-cs"/>
              </a:rPr>
              <a:t> with my colleagues</a:t>
            </a:r>
            <a:r>
              <a:rPr lang="en-US" sz="1200" b="0" i="0" kern="1200" dirty="0">
                <a:solidFill>
                  <a:srgbClr val="000000"/>
                </a:solidFill>
                <a:effectLst/>
                <a:latin typeface="Times New Roman" panose="02020603050405020304" pitchFamily="18" charset="0"/>
                <a:ea typeface="+mn-ea"/>
                <a:cs typeface="+mn-cs"/>
              </a:rPr>
              <a:t>.</a:t>
            </a:r>
            <a:r>
              <a:rPr lang="en-US" sz="1200" b="0" i="0" kern="1200" baseline="0" dirty="0">
                <a:solidFill>
                  <a:srgbClr val="000000"/>
                </a:solidFill>
                <a:effectLst/>
                <a:latin typeface="Times New Roman" panose="02020603050405020304" pitchFamily="18" charset="0"/>
                <a:ea typeface="+mn-ea"/>
                <a:cs typeface="+mn-cs"/>
              </a:rPr>
              <a:t> </a:t>
            </a: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0" i="0" kern="1200" baseline="0" dirty="0">
                <a:solidFill>
                  <a:srgbClr val="000000"/>
                </a:solidFill>
                <a:effectLst/>
                <a:latin typeface="Times New Roman" panose="02020603050405020304" pitchFamily="18" charset="0"/>
                <a:ea typeface="+mn-ea"/>
                <a:cs typeface="+mn-cs"/>
              </a:rPr>
              <a:t>These methods HELP </a:t>
            </a:r>
            <a:r>
              <a:rPr lang="cs-CZ" sz="1200" b="0" i="0" kern="1200" baseline="0" dirty="0">
                <a:solidFill>
                  <a:srgbClr val="000000"/>
                </a:solidFill>
                <a:effectLst/>
                <a:latin typeface="Times New Roman" panose="02020603050405020304" pitchFamily="18" charset="0"/>
                <a:ea typeface="+mn-ea"/>
                <a:cs typeface="+mn-cs"/>
              </a:rPr>
              <a:t>to </a:t>
            </a:r>
            <a:r>
              <a:rPr lang="en-US" sz="1200" b="0" i="0" kern="1200" baseline="0" dirty="0">
                <a:solidFill>
                  <a:srgbClr val="000000"/>
                </a:solidFill>
                <a:effectLst/>
                <a:latin typeface="Times New Roman" panose="02020603050405020304" pitchFamily="18" charset="0"/>
                <a:ea typeface="+mn-ea"/>
                <a:cs typeface="+mn-cs"/>
              </a:rPr>
              <a:t>reveal tunnel</a:t>
            </a:r>
            <a:r>
              <a:rPr lang="en-US" sz="1200" b="0" i="0" kern="1200" dirty="0">
                <a:solidFill>
                  <a:srgbClr val="000000"/>
                </a:solidFill>
                <a:effectLst/>
                <a:latin typeface="Times New Roman" panose="02020603050405020304" pitchFamily="18" charset="0"/>
                <a:ea typeface="+mn-ea"/>
                <a:cs typeface="+mn-cs"/>
              </a:rPr>
              <a:t> geometry, </a:t>
            </a:r>
            <a:endParaRPr lang="cs-CZ" sz="1200" b="0" i="0" kern="120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cs-CZ" sz="1200" b="0" i="0" kern="1200" dirty="0" err="1">
                <a:solidFill>
                  <a:srgbClr val="000000"/>
                </a:solidFill>
                <a:effectLst/>
                <a:latin typeface="Times New Roman" panose="02020603050405020304" pitchFamily="18" charset="0"/>
                <a:ea typeface="+mn-ea"/>
                <a:cs typeface="+mn-cs"/>
              </a:rPr>
              <a:t>the</a:t>
            </a:r>
            <a:r>
              <a:rPr lang="en-US" sz="1200" b="0" i="0" kern="1200" dirty="0">
                <a:solidFill>
                  <a:srgbClr val="000000"/>
                </a:solidFill>
                <a:effectLst/>
                <a:latin typeface="Times New Roman" panose="02020603050405020304" pitchFamily="18" charset="0"/>
                <a:ea typeface="+mn-ea"/>
                <a:cs typeface="+mn-cs"/>
              </a:rPr>
              <a:t> </a:t>
            </a:r>
            <a:r>
              <a:rPr lang="en-US" sz="1200" b="0" i="0" kern="1200" dirty="0" err="1">
                <a:solidFill>
                  <a:srgbClr val="000000"/>
                </a:solidFill>
                <a:effectLst/>
                <a:latin typeface="Times New Roman" panose="02020603050405020304" pitchFamily="18" charset="0"/>
                <a:ea typeface="+mn-ea"/>
                <a:cs typeface="+mn-cs"/>
              </a:rPr>
              <a:t>physico</a:t>
            </a:r>
            <a:r>
              <a:rPr lang="en-US" sz="1200" b="0" i="0" kern="1200" dirty="0">
                <a:solidFill>
                  <a:srgbClr val="000000"/>
                </a:solidFill>
                <a:effectLst/>
                <a:latin typeface="Times New Roman" panose="02020603050405020304" pitchFamily="18" charset="0"/>
                <a:ea typeface="+mn-ea"/>
                <a:cs typeface="+mn-cs"/>
              </a:rPr>
              <a:t> chemical properties </a:t>
            </a:r>
            <a:r>
              <a:rPr lang="cs-CZ" sz="1200" b="0" i="0" kern="1200" dirty="0" err="1">
                <a:solidFill>
                  <a:srgbClr val="000000"/>
                </a:solidFill>
                <a:effectLst/>
                <a:latin typeface="Times New Roman" panose="02020603050405020304" pitchFamily="18" charset="0"/>
                <a:ea typeface="+mn-ea"/>
                <a:cs typeface="+mn-cs"/>
              </a:rPr>
              <a:t>of</a:t>
            </a:r>
            <a:r>
              <a:rPr lang="cs-CZ" sz="1200" b="0" i="0" kern="1200" dirty="0">
                <a:solidFill>
                  <a:srgbClr val="000000"/>
                </a:solidFill>
                <a:effectLst/>
                <a:latin typeface="Times New Roman" panose="02020603050405020304" pitchFamily="18" charset="0"/>
                <a:ea typeface="+mn-ea"/>
                <a:cs typeface="+mn-cs"/>
              </a:rPr>
              <a:t> </a:t>
            </a:r>
            <a:r>
              <a:rPr lang="cs-CZ" sz="1200" b="0" i="0" kern="1200" dirty="0" err="1">
                <a:solidFill>
                  <a:srgbClr val="000000"/>
                </a:solidFill>
                <a:effectLst/>
                <a:latin typeface="Times New Roman" panose="02020603050405020304" pitchFamily="18" charset="0"/>
                <a:ea typeface="+mn-ea"/>
                <a:cs typeface="+mn-cs"/>
              </a:rPr>
              <a:t>their</a:t>
            </a:r>
            <a:r>
              <a:rPr lang="cs-CZ" sz="1200" b="0" i="0" kern="1200" dirty="0">
                <a:solidFill>
                  <a:srgbClr val="000000"/>
                </a:solidFill>
                <a:effectLst/>
                <a:latin typeface="Times New Roman" panose="02020603050405020304" pitchFamily="18" charset="0"/>
                <a:ea typeface="+mn-ea"/>
                <a:cs typeface="+mn-cs"/>
              </a:rPr>
              <a:t> </a:t>
            </a:r>
            <a:r>
              <a:rPr lang="cs-CZ" sz="1200" b="0" i="0" kern="1200" dirty="0" err="1">
                <a:solidFill>
                  <a:srgbClr val="000000"/>
                </a:solidFill>
                <a:effectLst/>
                <a:latin typeface="Times New Roman" panose="02020603050405020304" pitchFamily="18" charset="0"/>
                <a:ea typeface="+mn-ea"/>
                <a:cs typeface="+mn-cs"/>
              </a:rPr>
              <a:t>surroundings</a:t>
            </a:r>
            <a:r>
              <a:rPr lang="cs-CZ" sz="1200" b="0" i="0" kern="1200" baseline="0" dirty="0">
                <a:solidFill>
                  <a:srgbClr val="000000"/>
                </a:solidFill>
                <a:effectLst/>
                <a:latin typeface="Times New Roman" panose="02020603050405020304" pitchFamily="18" charset="0"/>
                <a:ea typeface="+mn-ea"/>
                <a:cs typeface="+mn-cs"/>
              </a:rPr>
              <a:t> </a:t>
            </a:r>
            <a:endParaRPr lang="cs-CZ" sz="1200" b="0" i="0" kern="120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cs-CZ" sz="1200" b="0" i="0" kern="1200" dirty="0">
                <a:solidFill>
                  <a:srgbClr val="000000"/>
                </a:solidFill>
                <a:effectLst/>
                <a:latin typeface="Times New Roman" panose="02020603050405020304" pitchFamily="18" charset="0"/>
                <a:ea typeface="+mn-ea"/>
                <a:cs typeface="+mn-cs"/>
              </a:rPr>
              <a:t>and </a:t>
            </a:r>
            <a:r>
              <a:rPr lang="cs-CZ" sz="1200" b="0" i="0" kern="1200" dirty="0" err="1">
                <a:solidFill>
                  <a:srgbClr val="000000"/>
                </a:solidFill>
                <a:effectLst/>
                <a:latin typeface="Times New Roman" panose="02020603050405020304" pitchFamily="18" charset="0"/>
                <a:ea typeface="+mn-ea"/>
                <a:cs typeface="+mn-cs"/>
              </a:rPr>
              <a:t>molecular</a:t>
            </a:r>
            <a:r>
              <a:rPr lang="cs-CZ" sz="1200" b="0" i="0" kern="1200" dirty="0">
                <a:solidFill>
                  <a:srgbClr val="000000"/>
                </a:solidFill>
                <a:effectLst/>
                <a:latin typeface="Times New Roman" panose="02020603050405020304" pitchFamily="18" charset="0"/>
                <a:ea typeface="+mn-ea"/>
                <a:cs typeface="+mn-cs"/>
              </a:rPr>
              <a:t> </a:t>
            </a:r>
            <a:r>
              <a:rPr lang="en-US" sz="1200" b="0" i="0" kern="1200" dirty="0">
                <a:solidFill>
                  <a:srgbClr val="000000"/>
                </a:solidFill>
                <a:effectLst/>
                <a:latin typeface="Times New Roman" panose="02020603050405020304" pitchFamily="18" charset="0"/>
                <a:ea typeface="+mn-ea"/>
                <a:cs typeface="+mn-cs"/>
              </a:rPr>
              <a:t>dynamics.</a:t>
            </a:r>
            <a:r>
              <a:rPr lang="en-US" sz="1200" b="0" i="0" kern="1200" baseline="0" dirty="0">
                <a:solidFill>
                  <a:srgbClr val="000000"/>
                </a:solidFill>
                <a:effectLst/>
                <a:latin typeface="Times New Roman" panose="02020603050405020304" pitchFamily="18" charset="0"/>
                <a:ea typeface="+mn-ea"/>
                <a:cs typeface="+mn-cs"/>
              </a:rPr>
              <a:t> </a:t>
            </a: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0" i="0" kern="1200" baseline="0" dirty="0">
                <a:solidFill>
                  <a:srgbClr val="000000"/>
                </a:solidFill>
                <a:effectLst/>
                <a:latin typeface="Times New Roman" panose="02020603050405020304" pitchFamily="18" charset="0"/>
                <a:ea typeface="+mn-ea"/>
                <a:cs typeface="+mn-cs"/>
              </a:rPr>
              <a:t>They can be used for instance </a:t>
            </a:r>
            <a:r>
              <a:rPr lang="en-US" sz="1200" b="0" i="0" kern="1200" dirty="0">
                <a:solidFill>
                  <a:srgbClr val="000000"/>
                </a:solidFill>
                <a:effectLst/>
                <a:latin typeface="Times New Roman" panose="02020603050405020304" pitchFamily="18" charset="0"/>
                <a:ea typeface="+mn-ea"/>
                <a:cs typeface="+mn-cs"/>
              </a:rPr>
              <a:t>to EVALUATE or modify the reactivity of the protein </a:t>
            </a:r>
            <a:r>
              <a:rPr lang="cs-CZ" sz="1200" b="0" i="0" kern="1200" dirty="0">
                <a:solidFill>
                  <a:srgbClr val="000000"/>
                </a:solidFill>
                <a:effectLst/>
                <a:latin typeface="Times New Roman" panose="02020603050405020304" pitchFamily="18" charset="0"/>
                <a:ea typeface="+mn-ea"/>
                <a:cs typeface="+mn-cs"/>
              </a:rPr>
              <a:t>(w.r.t.)</a:t>
            </a:r>
            <a:r>
              <a:rPr lang="en-US" sz="1200" b="0" i="0" kern="1200" dirty="0">
                <a:solidFill>
                  <a:srgbClr val="000000"/>
                </a:solidFill>
                <a:effectLst/>
                <a:latin typeface="Times New Roman" panose="02020603050405020304" pitchFamily="18" charset="0"/>
                <a:ea typeface="+mn-ea"/>
                <a:cs typeface="+mn-cs"/>
              </a:rPr>
              <a:t> other small molecules called ligands.</a:t>
            </a:r>
            <a:endParaRPr lang="en-US" altLang="en-US" dirty="0"/>
          </a:p>
          <a:p>
            <a:endParaRPr lang="en-US" altLang="en-US" dirty="0"/>
          </a:p>
        </p:txBody>
      </p:sp>
      <p:sp>
        <p:nvSpPr>
          <p:cNvPr id="33796"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B454A658-857A-464A-B56E-8EC1A59E2C5C}" type="slidenum">
              <a:rPr lang="cs-CZ" altLang="en-US" smtClean="0">
                <a:solidFill>
                  <a:srgbClr val="000000"/>
                </a:solidFill>
                <a:latin typeface="Calibri" panose="020F0502020204030204" pitchFamily="34" charset="0"/>
              </a:rPr>
              <a:pPr/>
              <a:t>3</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01068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a:t>All method I have show you today was</a:t>
            </a:r>
            <a:r>
              <a:rPr lang="en-US" baseline="0" dirty="0"/>
              <a:t> tested and evaluated by domain experts from …….. I will show you one of the studies we have performed that test</a:t>
            </a:r>
            <a:r>
              <a:rPr lang="cs-CZ" baseline="0" dirty="0"/>
              <a:t>s</a:t>
            </a:r>
            <a:r>
              <a:rPr lang="en-US" baseline="0" dirty="0"/>
              <a:t> all three</a:t>
            </a:r>
            <a:r>
              <a:rPr lang="cs-CZ" baseline="0" dirty="0"/>
              <a:t> </a:t>
            </a:r>
            <a:r>
              <a:rPr lang="cs-CZ" baseline="0" dirty="0" err="1"/>
              <a:t>our</a:t>
            </a:r>
            <a:r>
              <a:rPr lang="cs-CZ" baseline="0" dirty="0"/>
              <a:t> </a:t>
            </a:r>
            <a:r>
              <a:rPr lang="cs-CZ" baseline="0" dirty="0" err="1"/>
              <a:t>methods</a:t>
            </a:r>
            <a:r>
              <a:rPr lang="cs-CZ" baseline="0" dirty="0"/>
              <a:t> </a:t>
            </a:r>
            <a:r>
              <a:rPr lang="en-US" baseline="0" dirty="0"/>
              <a:t>at the same time. We have actually used the existing study on</a:t>
            </a:r>
            <a:r>
              <a:rPr lang="cs-CZ" baseline="0" dirty="0"/>
              <a:t> a protein </a:t>
            </a:r>
            <a:r>
              <a:rPr lang="cs-CZ" baseline="0" dirty="0" err="1"/>
              <a:t>from</a:t>
            </a:r>
            <a:r>
              <a:rPr lang="cs-CZ" baseline="0" dirty="0"/>
              <a:t> </a:t>
            </a:r>
            <a:r>
              <a:rPr lang="cs-CZ" baseline="0" dirty="0" err="1"/>
              <a:t>the</a:t>
            </a:r>
            <a:r>
              <a:rPr lang="en-US" baseline="0" dirty="0"/>
              <a:t> family of </a:t>
            </a:r>
            <a:r>
              <a:rPr lang="en-US" altLang="en-US" dirty="0" err="1"/>
              <a:t>Haloalkane</a:t>
            </a:r>
            <a:r>
              <a:rPr lang="en-US" altLang="en-US" dirty="0"/>
              <a:t> dehalogenases where t</a:t>
            </a:r>
            <a:r>
              <a:rPr lang="en-US" altLang="en-US" baseline="0" dirty="0"/>
              <a:t>he main goal was to </a:t>
            </a:r>
            <a:r>
              <a:rPr lang="en-US" altLang="en-US" baseline="0" dirty="0" err="1"/>
              <a:t>increa</a:t>
            </a:r>
            <a:r>
              <a:rPr lang="cs-CZ" altLang="en-US" baseline="0" dirty="0"/>
              <a:t>s</a:t>
            </a:r>
            <a:r>
              <a:rPr lang="en-US" altLang="en-US" baseline="0" dirty="0"/>
              <a:t>e the resistance of the molecule to organic </a:t>
            </a:r>
            <a:r>
              <a:rPr lang="en-US" altLang="en-US" baseline="0" dirty="0" err="1"/>
              <a:t>cosolvents</a:t>
            </a:r>
            <a:r>
              <a:rPr lang="en-US" altLang="en-US" baseline="0" dirty="0"/>
              <a:t>.</a:t>
            </a:r>
          </a:p>
          <a:p>
            <a:pPr marL="0" marR="0" lvl="2"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altLang="en-US" baseline="0" dirty="0"/>
          </a:p>
          <a:p>
            <a:pPr marL="0" marR="0" lvl="2"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baseline="0" dirty="0"/>
              <a:t>It basically means that biochemist</a:t>
            </a:r>
            <a:r>
              <a:rPr lang="cs-CZ" altLang="en-US" baseline="0" dirty="0"/>
              <a:t>s</a:t>
            </a:r>
            <a:r>
              <a:rPr lang="en-US" altLang="en-US" baseline="0" dirty="0"/>
              <a:t> needed to mutate the protein in order to close its main tunnel.</a:t>
            </a:r>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30</a:t>
            </a:fld>
            <a:endParaRPr lang="cs-CZ" altLang="en-US"/>
          </a:p>
        </p:txBody>
      </p:sp>
    </p:spTree>
    <p:extLst>
      <p:ext uri="{BB962C8B-B14F-4D97-AF65-F5344CB8AC3E}">
        <p14:creationId xmlns:p14="http://schemas.microsoft.com/office/powerpoint/2010/main" val="2535915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brings me basically</a:t>
            </a:r>
            <a:r>
              <a:rPr lang="en-US" baseline="0" dirty="0"/>
              <a:t> to the end of my presentation.</a:t>
            </a:r>
          </a:p>
          <a:p>
            <a:endParaRPr lang="en-US" baseline="0" dirty="0"/>
          </a:p>
          <a:p>
            <a:r>
              <a:rPr lang="en-US" baseline="0" dirty="0"/>
              <a:t>I have shown you some novel techniques for filtering and exploration of protein tunnel w.r.t. to protein – ligand interactions.</a:t>
            </a:r>
          </a:p>
          <a:p>
            <a:endParaRPr lang="en-US" baseline="0" dirty="0"/>
          </a:p>
          <a:p>
            <a:r>
              <a:rPr lang="en-US" baseline="0" dirty="0"/>
              <a:t>What we consider for the future work is to include an intuitive way to visualize or animate of ligand passing through the tunnel.</a:t>
            </a:r>
          </a:p>
          <a:p>
            <a:endParaRPr lang="en-US" baseline="0" dirty="0"/>
          </a:p>
          <a:p>
            <a:r>
              <a:rPr lang="en-US" baseline="0" dirty="0"/>
              <a:t>And also we would like to focus on greater scale.</a:t>
            </a:r>
          </a:p>
          <a:p>
            <a:endParaRPr lang="en-US" baseline="0" dirty="0"/>
          </a:p>
          <a:p>
            <a:r>
              <a:rPr lang="en-US" baseline="0" dirty="0"/>
              <a:t>Here we have two approaches in mind – We are currently working on an abstract visualizations of the whole molecule which would enabled to intuitively compare similar molecules i.e., from one protein family. </a:t>
            </a:r>
          </a:p>
          <a:p>
            <a:endParaRPr lang="en-US" baseline="0" dirty="0"/>
          </a:p>
          <a:p>
            <a:r>
              <a:rPr lang="en-US" baseline="0" dirty="0"/>
              <a:t>And also we are trying to develop some techniques for visualization of protein-protein interactions.</a:t>
            </a:r>
            <a:endParaRPr lang="en-US" dirty="0"/>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31</a:t>
            </a:fld>
            <a:endParaRPr lang="cs-CZ" altLang="en-US"/>
          </a:p>
        </p:txBody>
      </p:sp>
    </p:spTree>
    <p:extLst>
      <p:ext uri="{BB962C8B-B14F-4D97-AF65-F5344CB8AC3E}">
        <p14:creationId xmlns:p14="http://schemas.microsoft.com/office/powerpoint/2010/main" val="1595646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brings me basically</a:t>
            </a:r>
            <a:r>
              <a:rPr lang="en-US" baseline="0" dirty="0"/>
              <a:t> to the end of my presentation.</a:t>
            </a:r>
          </a:p>
          <a:p>
            <a:endParaRPr lang="en-US" baseline="0" dirty="0"/>
          </a:p>
          <a:p>
            <a:r>
              <a:rPr lang="en-US" baseline="0" dirty="0"/>
              <a:t>I have shown you some novel techniques for filtering and exploration of protein tunnel w.r.t. to protein – ligand interactions.</a:t>
            </a:r>
          </a:p>
          <a:p>
            <a:endParaRPr lang="en-US" baseline="0" dirty="0"/>
          </a:p>
          <a:p>
            <a:r>
              <a:rPr lang="en-US" baseline="0" dirty="0"/>
              <a:t>What we consider for the future work is to include an intuitive way to visualize or animate of ligand passing through the tunnel.</a:t>
            </a:r>
          </a:p>
          <a:p>
            <a:endParaRPr lang="en-US" baseline="0" dirty="0"/>
          </a:p>
          <a:p>
            <a:r>
              <a:rPr lang="en-US" baseline="0" dirty="0"/>
              <a:t>And also we would like to focus on greater scale.</a:t>
            </a:r>
          </a:p>
          <a:p>
            <a:endParaRPr lang="en-US" baseline="0" dirty="0"/>
          </a:p>
          <a:p>
            <a:r>
              <a:rPr lang="en-US" baseline="0" dirty="0"/>
              <a:t>Here we have two approaches in mind – We are currently working on an abstract visualizations of the whole molecule which would enabled to intuitively compare similar molecules i.e., from one protein family. </a:t>
            </a:r>
          </a:p>
          <a:p>
            <a:endParaRPr lang="en-US" baseline="0" dirty="0"/>
          </a:p>
          <a:p>
            <a:r>
              <a:rPr lang="en-US" baseline="0" dirty="0"/>
              <a:t>And also we are trying to develop some techniques for visualization of protein-protein interactions.</a:t>
            </a:r>
            <a:endParaRPr lang="en-US" dirty="0"/>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32</a:t>
            </a:fld>
            <a:endParaRPr lang="cs-CZ" altLang="en-US"/>
          </a:p>
        </p:txBody>
      </p:sp>
    </p:spTree>
    <p:extLst>
      <p:ext uri="{BB962C8B-B14F-4D97-AF65-F5344CB8AC3E}">
        <p14:creationId xmlns:p14="http://schemas.microsoft.com/office/powerpoint/2010/main" val="3932068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brings me basically</a:t>
            </a:r>
            <a:r>
              <a:rPr lang="en-US" baseline="0" dirty="0"/>
              <a:t> to the end of my presentation.</a:t>
            </a:r>
          </a:p>
          <a:p>
            <a:endParaRPr lang="en-US" baseline="0" dirty="0"/>
          </a:p>
          <a:p>
            <a:r>
              <a:rPr lang="en-US" baseline="0" dirty="0"/>
              <a:t>I have shown you some novel techniques for filtering and exploration of protein tunnel w.r.t. to protein – ligand interactions.</a:t>
            </a:r>
          </a:p>
          <a:p>
            <a:endParaRPr lang="en-US" baseline="0" dirty="0"/>
          </a:p>
          <a:p>
            <a:r>
              <a:rPr lang="en-US" baseline="0" dirty="0"/>
              <a:t>What we consider for the future work is to include an intuitive way to visualize or animate of ligand passing through the tunnel.</a:t>
            </a:r>
          </a:p>
          <a:p>
            <a:endParaRPr lang="en-US" baseline="0" dirty="0"/>
          </a:p>
          <a:p>
            <a:r>
              <a:rPr lang="en-US" baseline="0" dirty="0"/>
              <a:t>And also we would like to focus on greater scale.</a:t>
            </a:r>
          </a:p>
          <a:p>
            <a:endParaRPr lang="en-US" baseline="0" dirty="0"/>
          </a:p>
          <a:p>
            <a:r>
              <a:rPr lang="en-US" baseline="0" dirty="0"/>
              <a:t>Here we have two approaches in mind – We are currently working on an abstract visualizations of the whole molecule which would enabled to intuitively compare similar molecules i.e., from one protein family. </a:t>
            </a:r>
          </a:p>
          <a:p>
            <a:endParaRPr lang="en-US" baseline="0" dirty="0"/>
          </a:p>
          <a:p>
            <a:r>
              <a:rPr lang="en-US" baseline="0" dirty="0"/>
              <a:t>And also we are trying to develop some techniques for visualization of protein-protein interactions.</a:t>
            </a:r>
            <a:endParaRPr lang="en-US" dirty="0"/>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33</a:t>
            </a:fld>
            <a:endParaRPr lang="cs-CZ" altLang="en-US"/>
          </a:p>
        </p:txBody>
      </p:sp>
    </p:spTree>
    <p:extLst>
      <p:ext uri="{BB962C8B-B14F-4D97-AF65-F5344CB8AC3E}">
        <p14:creationId xmlns:p14="http://schemas.microsoft.com/office/powerpoint/2010/main" val="2900912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en-US" altLang="en-US" dirty="0">
                <a:latin typeface="NimbusRomNo9L-Regu"/>
              </a:rPr>
              <a:t>At the and I would like to acknowledge all my colleagues that participated on the mentioned visualizations.</a:t>
            </a:r>
            <a:r>
              <a:rPr lang="en-US" altLang="en-US" baseline="0" dirty="0">
                <a:latin typeface="NimbusRomNo9L-Regu"/>
              </a:rPr>
              <a:t> </a:t>
            </a:r>
          </a:p>
          <a:p>
            <a:endParaRPr lang="en-US" altLang="en-US" dirty="0">
              <a:latin typeface="NimbusRomNo9L-Regu"/>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latin typeface="NimbusRomNo9L-Regu"/>
              </a:rPr>
              <a:t>With that being said,</a:t>
            </a:r>
            <a:r>
              <a:rPr lang="en-US" altLang="en-US" baseline="0" dirty="0">
                <a:latin typeface="NimbusRomNo9L-Regu"/>
              </a:rPr>
              <a:t> I would also like to thank you </a:t>
            </a:r>
            <a:r>
              <a:rPr lang="en-US" altLang="en-US" dirty="0">
                <a:latin typeface="NimbusRomNo9L-Regu"/>
              </a:rPr>
              <a:t>for your attention and if you have any questions feel free to ask.</a:t>
            </a:r>
          </a:p>
        </p:txBody>
      </p:sp>
      <p:sp>
        <p:nvSpPr>
          <p:cNvPr id="89092"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368138F9-B3FE-43E1-B954-4EF2582DEDB6}" type="slidenum">
              <a:rPr lang="cs-CZ" altLang="en-US" smtClean="0">
                <a:solidFill>
                  <a:srgbClr val="000000"/>
                </a:solidFill>
                <a:latin typeface="Calibri" panose="020F0502020204030204" pitchFamily="34" charset="0"/>
              </a:rPr>
              <a:pPr/>
              <a:t>34</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341500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0" i="0" kern="1200" dirty="0">
                <a:solidFill>
                  <a:srgbClr val="000000"/>
                </a:solidFill>
                <a:effectLst/>
                <a:latin typeface="Times New Roman" panose="02020603050405020304" pitchFamily="18" charset="0"/>
                <a:ea typeface="+mn-ea"/>
                <a:cs typeface="+mn-cs"/>
              </a:rPr>
              <a:t>In this talk I will mainly focus on methods for visual interactive exploration of protein tunnels which I have developed together</a:t>
            </a:r>
            <a:r>
              <a:rPr lang="en-US" sz="1200" b="0" i="0" kern="1200" baseline="0" dirty="0">
                <a:solidFill>
                  <a:srgbClr val="000000"/>
                </a:solidFill>
                <a:effectLst/>
                <a:latin typeface="Times New Roman" panose="02020603050405020304" pitchFamily="18" charset="0"/>
                <a:ea typeface="+mn-ea"/>
                <a:cs typeface="+mn-cs"/>
              </a:rPr>
              <a:t> with my colleagues</a:t>
            </a:r>
            <a:r>
              <a:rPr lang="en-US" sz="1200" b="0" i="0" kern="1200" dirty="0">
                <a:solidFill>
                  <a:srgbClr val="000000"/>
                </a:solidFill>
                <a:effectLst/>
                <a:latin typeface="Times New Roman" panose="02020603050405020304" pitchFamily="18" charset="0"/>
                <a:ea typeface="+mn-ea"/>
                <a:cs typeface="+mn-cs"/>
              </a:rPr>
              <a:t>.</a:t>
            </a:r>
            <a:r>
              <a:rPr lang="en-US" sz="1200" b="0" i="0" kern="1200" baseline="0" dirty="0">
                <a:solidFill>
                  <a:srgbClr val="000000"/>
                </a:solidFill>
                <a:effectLst/>
                <a:latin typeface="Times New Roman" panose="02020603050405020304" pitchFamily="18" charset="0"/>
                <a:ea typeface="+mn-ea"/>
                <a:cs typeface="+mn-cs"/>
              </a:rPr>
              <a:t> </a:t>
            </a: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0" i="0" kern="1200" baseline="0" dirty="0">
                <a:solidFill>
                  <a:srgbClr val="000000"/>
                </a:solidFill>
                <a:effectLst/>
                <a:latin typeface="Times New Roman" panose="02020603050405020304" pitchFamily="18" charset="0"/>
                <a:ea typeface="+mn-ea"/>
                <a:cs typeface="+mn-cs"/>
              </a:rPr>
              <a:t>These methods HELP </a:t>
            </a:r>
            <a:r>
              <a:rPr lang="cs-CZ" sz="1200" b="0" i="0" kern="1200" baseline="0" dirty="0">
                <a:solidFill>
                  <a:srgbClr val="000000"/>
                </a:solidFill>
                <a:effectLst/>
                <a:latin typeface="Times New Roman" panose="02020603050405020304" pitchFamily="18" charset="0"/>
                <a:ea typeface="+mn-ea"/>
                <a:cs typeface="+mn-cs"/>
              </a:rPr>
              <a:t>to </a:t>
            </a:r>
            <a:r>
              <a:rPr lang="en-US" sz="1200" b="0" i="0" kern="1200" baseline="0" dirty="0">
                <a:solidFill>
                  <a:srgbClr val="000000"/>
                </a:solidFill>
                <a:effectLst/>
                <a:latin typeface="Times New Roman" panose="02020603050405020304" pitchFamily="18" charset="0"/>
                <a:ea typeface="+mn-ea"/>
                <a:cs typeface="+mn-cs"/>
              </a:rPr>
              <a:t>reveal tunnel</a:t>
            </a:r>
            <a:r>
              <a:rPr lang="en-US" sz="1200" b="0" i="0" kern="1200" dirty="0">
                <a:solidFill>
                  <a:srgbClr val="000000"/>
                </a:solidFill>
                <a:effectLst/>
                <a:latin typeface="Times New Roman" panose="02020603050405020304" pitchFamily="18" charset="0"/>
                <a:ea typeface="+mn-ea"/>
                <a:cs typeface="+mn-cs"/>
              </a:rPr>
              <a:t> geometry, </a:t>
            </a:r>
            <a:endParaRPr lang="cs-CZ" sz="1200" b="0" i="0" kern="120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cs-CZ" sz="1200" b="0" i="0" kern="1200" dirty="0" err="1">
                <a:solidFill>
                  <a:srgbClr val="000000"/>
                </a:solidFill>
                <a:effectLst/>
                <a:latin typeface="Times New Roman" panose="02020603050405020304" pitchFamily="18" charset="0"/>
                <a:ea typeface="+mn-ea"/>
                <a:cs typeface="+mn-cs"/>
              </a:rPr>
              <a:t>the</a:t>
            </a:r>
            <a:r>
              <a:rPr lang="en-US" sz="1200" b="0" i="0" kern="1200" dirty="0">
                <a:solidFill>
                  <a:srgbClr val="000000"/>
                </a:solidFill>
                <a:effectLst/>
                <a:latin typeface="Times New Roman" panose="02020603050405020304" pitchFamily="18" charset="0"/>
                <a:ea typeface="+mn-ea"/>
                <a:cs typeface="+mn-cs"/>
              </a:rPr>
              <a:t> </a:t>
            </a:r>
            <a:r>
              <a:rPr lang="en-US" sz="1200" b="0" i="0" kern="1200" dirty="0" err="1">
                <a:solidFill>
                  <a:srgbClr val="000000"/>
                </a:solidFill>
                <a:effectLst/>
                <a:latin typeface="Times New Roman" panose="02020603050405020304" pitchFamily="18" charset="0"/>
                <a:ea typeface="+mn-ea"/>
                <a:cs typeface="+mn-cs"/>
              </a:rPr>
              <a:t>physico</a:t>
            </a:r>
            <a:r>
              <a:rPr lang="en-US" sz="1200" b="0" i="0" kern="1200" dirty="0">
                <a:solidFill>
                  <a:srgbClr val="000000"/>
                </a:solidFill>
                <a:effectLst/>
                <a:latin typeface="Times New Roman" panose="02020603050405020304" pitchFamily="18" charset="0"/>
                <a:ea typeface="+mn-ea"/>
                <a:cs typeface="+mn-cs"/>
              </a:rPr>
              <a:t> chemical properties </a:t>
            </a:r>
            <a:r>
              <a:rPr lang="cs-CZ" sz="1200" b="0" i="0" kern="1200" dirty="0" err="1">
                <a:solidFill>
                  <a:srgbClr val="000000"/>
                </a:solidFill>
                <a:effectLst/>
                <a:latin typeface="Times New Roman" panose="02020603050405020304" pitchFamily="18" charset="0"/>
                <a:ea typeface="+mn-ea"/>
                <a:cs typeface="+mn-cs"/>
              </a:rPr>
              <a:t>of</a:t>
            </a:r>
            <a:r>
              <a:rPr lang="cs-CZ" sz="1200" b="0" i="0" kern="1200" dirty="0">
                <a:solidFill>
                  <a:srgbClr val="000000"/>
                </a:solidFill>
                <a:effectLst/>
                <a:latin typeface="Times New Roman" panose="02020603050405020304" pitchFamily="18" charset="0"/>
                <a:ea typeface="+mn-ea"/>
                <a:cs typeface="+mn-cs"/>
              </a:rPr>
              <a:t> </a:t>
            </a:r>
            <a:r>
              <a:rPr lang="cs-CZ" sz="1200" b="0" i="0" kern="1200" dirty="0" err="1">
                <a:solidFill>
                  <a:srgbClr val="000000"/>
                </a:solidFill>
                <a:effectLst/>
                <a:latin typeface="Times New Roman" panose="02020603050405020304" pitchFamily="18" charset="0"/>
                <a:ea typeface="+mn-ea"/>
                <a:cs typeface="+mn-cs"/>
              </a:rPr>
              <a:t>their</a:t>
            </a:r>
            <a:r>
              <a:rPr lang="cs-CZ" sz="1200" b="0" i="0" kern="1200" dirty="0">
                <a:solidFill>
                  <a:srgbClr val="000000"/>
                </a:solidFill>
                <a:effectLst/>
                <a:latin typeface="Times New Roman" panose="02020603050405020304" pitchFamily="18" charset="0"/>
                <a:ea typeface="+mn-ea"/>
                <a:cs typeface="+mn-cs"/>
              </a:rPr>
              <a:t> </a:t>
            </a:r>
            <a:r>
              <a:rPr lang="cs-CZ" sz="1200" b="0" i="0" kern="1200" dirty="0" err="1">
                <a:solidFill>
                  <a:srgbClr val="000000"/>
                </a:solidFill>
                <a:effectLst/>
                <a:latin typeface="Times New Roman" panose="02020603050405020304" pitchFamily="18" charset="0"/>
                <a:ea typeface="+mn-ea"/>
                <a:cs typeface="+mn-cs"/>
              </a:rPr>
              <a:t>surroundings</a:t>
            </a:r>
            <a:r>
              <a:rPr lang="cs-CZ" sz="1200" b="0" i="0" kern="1200" baseline="0" dirty="0">
                <a:solidFill>
                  <a:srgbClr val="000000"/>
                </a:solidFill>
                <a:effectLst/>
                <a:latin typeface="Times New Roman" panose="02020603050405020304" pitchFamily="18" charset="0"/>
                <a:ea typeface="+mn-ea"/>
                <a:cs typeface="+mn-cs"/>
              </a:rPr>
              <a:t> </a:t>
            </a:r>
            <a:endParaRPr lang="cs-CZ" sz="1200" b="0" i="0" kern="120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cs-CZ" sz="1200" b="0" i="0" kern="1200" dirty="0">
                <a:solidFill>
                  <a:srgbClr val="000000"/>
                </a:solidFill>
                <a:effectLst/>
                <a:latin typeface="Times New Roman" panose="02020603050405020304" pitchFamily="18" charset="0"/>
                <a:ea typeface="+mn-ea"/>
                <a:cs typeface="+mn-cs"/>
              </a:rPr>
              <a:t>and </a:t>
            </a:r>
            <a:r>
              <a:rPr lang="cs-CZ" sz="1200" b="0" i="0" kern="1200" dirty="0" err="1">
                <a:solidFill>
                  <a:srgbClr val="000000"/>
                </a:solidFill>
                <a:effectLst/>
                <a:latin typeface="Times New Roman" panose="02020603050405020304" pitchFamily="18" charset="0"/>
                <a:ea typeface="+mn-ea"/>
                <a:cs typeface="+mn-cs"/>
              </a:rPr>
              <a:t>molecular</a:t>
            </a:r>
            <a:r>
              <a:rPr lang="cs-CZ" sz="1200" b="0" i="0" kern="1200" dirty="0">
                <a:solidFill>
                  <a:srgbClr val="000000"/>
                </a:solidFill>
                <a:effectLst/>
                <a:latin typeface="Times New Roman" panose="02020603050405020304" pitchFamily="18" charset="0"/>
                <a:ea typeface="+mn-ea"/>
                <a:cs typeface="+mn-cs"/>
              </a:rPr>
              <a:t> </a:t>
            </a:r>
            <a:r>
              <a:rPr lang="en-US" sz="1200" b="0" i="0" kern="1200" dirty="0">
                <a:solidFill>
                  <a:srgbClr val="000000"/>
                </a:solidFill>
                <a:effectLst/>
                <a:latin typeface="Times New Roman" panose="02020603050405020304" pitchFamily="18" charset="0"/>
                <a:ea typeface="+mn-ea"/>
                <a:cs typeface="+mn-cs"/>
              </a:rPr>
              <a:t>dynamics.</a:t>
            </a:r>
            <a:r>
              <a:rPr lang="en-US" sz="1200" b="0" i="0" kern="1200" baseline="0" dirty="0">
                <a:solidFill>
                  <a:srgbClr val="000000"/>
                </a:solidFill>
                <a:effectLst/>
                <a:latin typeface="Times New Roman" panose="02020603050405020304" pitchFamily="18" charset="0"/>
                <a:ea typeface="+mn-ea"/>
                <a:cs typeface="+mn-cs"/>
              </a:rPr>
              <a:t> </a:t>
            </a: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cs-CZ" sz="1200" b="0" i="0" kern="1200" baseline="0" dirty="0">
              <a:solidFill>
                <a:srgbClr val="000000"/>
              </a:solidFill>
              <a:effectLst/>
              <a:latin typeface="Times New Roman" panose="02020603050405020304" pitchFamily="18" charset="0"/>
              <a:ea typeface="+mn-ea"/>
              <a:cs typeface="+mn-cs"/>
            </a:endParaRP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b="0" i="0" kern="1200" baseline="0" dirty="0">
                <a:solidFill>
                  <a:srgbClr val="000000"/>
                </a:solidFill>
                <a:effectLst/>
                <a:latin typeface="Times New Roman" panose="02020603050405020304" pitchFamily="18" charset="0"/>
                <a:ea typeface="+mn-ea"/>
                <a:cs typeface="+mn-cs"/>
              </a:rPr>
              <a:t>They can be used for instance </a:t>
            </a:r>
            <a:r>
              <a:rPr lang="en-US" sz="1200" b="0" i="0" kern="1200" dirty="0">
                <a:solidFill>
                  <a:srgbClr val="000000"/>
                </a:solidFill>
                <a:effectLst/>
                <a:latin typeface="Times New Roman" panose="02020603050405020304" pitchFamily="18" charset="0"/>
                <a:ea typeface="+mn-ea"/>
                <a:cs typeface="+mn-cs"/>
              </a:rPr>
              <a:t>to EVALUATE or modify the reactivity of the protein </a:t>
            </a:r>
            <a:r>
              <a:rPr lang="cs-CZ" sz="1200" b="0" i="0" kern="1200" dirty="0">
                <a:solidFill>
                  <a:srgbClr val="000000"/>
                </a:solidFill>
                <a:effectLst/>
                <a:latin typeface="Times New Roman" panose="02020603050405020304" pitchFamily="18" charset="0"/>
                <a:ea typeface="+mn-ea"/>
                <a:cs typeface="+mn-cs"/>
              </a:rPr>
              <a:t>(w.r.t.)</a:t>
            </a:r>
            <a:r>
              <a:rPr lang="en-US" sz="1200" b="0" i="0" kern="1200" dirty="0">
                <a:solidFill>
                  <a:srgbClr val="000000"/>
                </a:solidFill>
                <a:effectLst/>
                <a:latin typeface="Times New Roman" panose="02020603050405020304" pitchFamily="18" charset="0"/>
                <a:ea typeface="+mn-ea"/>
                <a:cs typeface="+mn-cs"/>
              </a:rPr>
              <a:t> other small molecules called ligands.</a:t>
            </a:r>
            <a:endParaRPr lang="en-US" altLang="en-US" dirty="0"/>
          </a:p>
          <a:p>
            <a:endParaRPr lang="en-US" altLang="en-US" dirty="0"/>
          </a:p>
        </p:txBody>
      </p:sp>
      <p:sp>
        <p:nvSpPr>
          <p:cNvPr id="33796"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B454A658-857A-464A-B56E-8EC1A59E2C5C}" type="slidenum">
              <a:rPr lang="cs-CZ" altLang="en-US" smtClean="0">
                <a:solidFill>
                  <a:srgbClr val="000000"/>
                </a:solidFill>
                <a:latin typeface="Calibri" panose="020F0502020204030204" pitchFamily="34" charset="0"/>
              </a:rPr>
              <a:pPr/>
              <a:t>4</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3118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altLang="en-US" dirty="0" err="1"/>
              <a:t>Back</a:t>
            </a:r>
            <a:r>
              <a:rPr lang="cs-CZ" altLang="en-US" dirty="0"/>
              <a:t> in Brno</a:t>
            </a:r>
            <a:r>
              <a:rPr lang="cs-CZ" altLang="en-US" baseline="0" dirty="0"/>
              <a:t> </a:t>
            </a:r>
            <a:r>
              <a:rPr lang="cs-CZ" altLang="en-US" dirty="0"/>
              <a:t>w</a:t>
            </a:r>
            <a:r>
              <a:rPr lang="en-US" altLang="en-US" dirty="0"/>
              <a:t>e cooperate</a:t>
            </a:r>
            <a:r>
              <a:rPr lang="en-US" altLang="en-US" baseline="0" dirty="0"/>
              <a:t> with group of biochemist that are interested in protein engineering.</a:t>
            </a:r>
            <a:endParaRPr lang="en-US" altLang="en-US" dirty="0"/>
          </a:p>
          <a:p>
            <a:endParaRPr lang="en-US" altLang="en-US" dirty="0"/>
          </a:p>
          <a:p>
            <a:r>
              <a:rPr lang="en-US" altLang="en-US" dirty="0"/>
              <a:t>In principle, our domain</a:t>
            </a:r>
            <a:r>
              <a:rPr lang="en-US" altLang="en-US" baseline="0" dirty="0"/>
              <a:t> experts </a:t>
            </a:r>
            <a:r>
              <a:rPr lang="en-US" altLang="en-US" dirty="0"/>
              <a:t>look for PROPER combination</a:t>
            </a:r>
            <a:r>
              <a:rPr lang="cs-CZ" altLang="en-US" dirty="0"/>
              <a:t> </a:t>
            </a:r>
            <a:r>
              <a:rPr lang="cs-CZ" altLang="en-US" dirty="0" err="1"/>
              <a:t>of</a:t>
            </a:r>
            <a:r>
              <a:rPr lang="en-US" altLang="en-US" dirty="0"/>
              <a:t> a</a:t>
            </a:r>
            <a:r>
              <a:rPr lang="cs-CZ" altLang="en-US" dirty="0"/>
              <a:t> protein</a:t>
            </a:r>
            <a:r>
              <a:rPr lang="en-US" altLang="en-US" baseline="0" dirty="0"/>
              <a:t> </a:t>
            </a:r>
            <a:r>
              <a:rPr lang="cs-CZ" altLang="en-US" dirty="0"/>
              <a:t>and </a:t>
            </a:r>
            <a:r>
              <a:rPr lang="en-US" altLang="en-US" dirty="0"/>
              <a:t>ligand which may lead to the</a:t>
            </a:r>
            <a:r>
              <a:rPr lang="en-US" altLang="en-US" baseline="0" dirty="0"/>
              <a:t> desired reaction.</a:t>
            </a:r>
          </a:p>
          <a:p>
            <a:endParaRPr lang="en-US" altLang="en-US" dirty="0"/>
          </a:p>
          <a:p>
            <a:r>
              <a:rPr lang="en-US" altLang="en-US" dirty="0"/>
              <a:t>However, before such reaction can even occur the ligand</a:t>
            </a:r>
            <a:r>
              <a:rPr lang="en-US" altLang="en-US" baseline="0" dirty="0"/>
              <a:t> has to reach the protein’s active site. By which we understand </a:t>
            </a:r>
            <a:r>
              <a:rPr lang="cs-CZ" altLang="en-US" baseline="0" dirty="0" err="1"/>
              <a:t>deaply</a:t>
            </a:r>
            <a:r>
              <a:rPr lang="cs-CZ" altLang="en-US" baseline="0" dirty="0"/>
              <a:t> </a:t>
            </a:r>
            <a:r>
              <a:rPr lang="cs-CZ" altLang="en-US" baseline="0" dirty="0" err="1"/>
              <a:t>burried</a:t>
            </a:r>
            <a:r>
              <a:rPr lang="cs-CZ" altLang="en-US" baseline="0" dirty="0"/>
              <a:t> </a:t>
            </a:r>
            <a:r>
              <a:rPr lang="cs-CZ" altLang="en-US" baseline="0" dirty="0" err="1"/>
              <a:t>cavity</a:t>
            </a:r>
            <a:r>
              <a:rPr lang="cs-CZ" altLang="en-US" baseline="0" dirty="0"/>
              <a:t> </a:t>
            </a:r>
            <a:r>
              <a:rPr lang="en-US" altLang="en-US" baseline="0" dirty="0"/>
              <a:t>with reactive amino acids</a:t>
            </a:r>
            <a:r>
              <a:rPr lang="cs-CZ" altLang="en-US" baseline="0" dirty="0"/>
              <a:t>.</a:t>
            </a:r>
          </a:p>
          <a:p>
            <a:endParaRPr lang="en-US" altLang="en-US" dirty="0"/>
          </a:p>
          <a:p>
            <a:r>
              <a:rPr lang="en-US" altLang="en-US" dirty="0"/>
              <a:t>This active site is connected with outer</a:t>
            </a:r>
            <a:r>
              <a:rPr lang="en-US" altLang="en-US" baseline="0" dirty="0"/>
              <a:t> environment by tunnels </a:t>
            </a:r>
            <a:r>
              <a:rPr lang="en-US" altLang="en-US" dirty="0"/>
              <a:t>which serves as potential</a:t>
            </a:r>
            <a:r>
              <a:rPr lang="en-US" altLang="en-US" baseline="0" dirty="0"/>
              <a:t> transport pathways for our ligand.</a:t>
            </a:r>
            <a:endParaRPr lang="en-US" dirty="0"/>
          </a:p>
        </p:txBody>
      </p:sp>
      <p:sp>
        <p:nvSpPr>
          <p:cNvPr id="4" name="Slide Number Placeholder 3"/>
          <p:cNvSpPr>
            <a:spLocks noGrp="1"/>
          </p:cNvSpPr>
          <p:nvPr>
            <p:ph type="sldNum" idx="10"/>
          </p:nvPr>
        </p:nvSpPr>
        <p:spPr/>
        <p:txBody>
          <a:bodyPr/>
          <a:lstStyle/>
          <a:p>
            <a:pPr>
              <a:defRPr/>
            </a:pPr>
            <a:fld id="{7926C886-D401-4802-B69B-CDF217E9BF8C}" type="slidenum">
              <a:rPr lang="cs-CZ" altLang="en-US" smtClean="0"/>
              <a:pPr>
                <a:defRPr/>
              </a:pPr>
              <a:t>5</a:t>
            </a:fld>
            <a:endParaRPr lang="cs-CZ" altLang="en-US"/>
          </a:p>
        </p:txBody>
      </p:sp>
    </p:spTree>
    <p:extLst>
      <p:ext uri="{BB962C8B-B14F-4D97-AF65-F5344CB8AC3E}">
        <p14:creationId xmlns:p14="http://schemas.microsoft.com/office/powerpoint/2010/main" val="1402728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en-US" altLang="en-US" dirty="0"/>
              <a:t>Even though the each </a:t>
            </a:r>
            <a:r>
              <a:rPr lang="en-US" altLang="en-US" dirty="0" err="1"/>
              <a:t>sw</a:t>
            </a:r>
            <a:r>
              <a:rPr lang="en-US" altLang="en-US" dirty="0"/>
              <a:t> is using different method the common property of all these tools is</a:t>
            </a:r>
            <a:r>
              <a:rPr lang="en-US" altLang="en-US" baseline="0" dirty="0"/>
              <a:t> that they produce the extensive amount of tunnels.</a:t>
            </a:r>
            <a:endParaRPr lang="en-US" altLang="en-US" dirty="0"/>
          </a:p>
          <a:p>
            <a:endParaRPr lang="en-US" altLang="en-US" dirty="0"/>
          </a:p>
          <a:p>
            <a:r>
              <a:rPr lang="en-US" altLang="en-US" dirty="0"/>
              <a:t>More over, tunnels are moving in time, which brings another level of complexity.</a:t>
            </a:r>
          </a:p>
        </p:txBody>
      </p:sp>
      <p:sp>
        <p:nvSpPr>
          <p:cNvPr id="41988"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A7C890F5-F3A6-43E3-B135-6A0FA6E9EC60}" type="slidenum">
              <a:rPr lang="cs-CZ" altLang="en-US" smtClean="0">
                <a:solidFill>
                  <a:srgbClr val="000000"/>
                </a:solidFill>
                <a:latin typeface="Calibri" panose="020F0502020204030204" pitchFamily="34" charset="0"/>
              </a:rPr>
              <a:pPr/>
              <a:t>6</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22852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en-US" altLang="en-US" dirty="0"/>
          </a:p>
        </p:txBody>
      </p:sp>
      <p:sp>
        <p:nvSpPr>
          <p:cNvPr id="44036"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2C124255-0158-47E3-A2C7-9339B973AB27}" type="slidenum">
              <a:rPr lang="cs-CZ" altLang="en-US" smtClean="0">
                <a:solidFill>
                  <a:srgbClr val="000000"/>
                </a:solidFill>
                <a:latin typeface="Calibri" panose="020F0502020204030204" pitchFamily="34" charset="0"/>
              </a:rPr>
              <a:pPr/>
              <a:t>7</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319823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en-US" altLang="en-US" dirty="0"/>
              <a:t>Therefore we come with alternative visualization which we call ATH.</a:t>
            </a:r>
            <a:r>
              <a:rPr lang="en-US" altLang="en-US" baseline="0" dirty="0"/>
              <a:t> It </a:t>
            </a:r>
            <a:r>
              <a:rPr lang="en-US" altLang="en-US" dirty="0"/>
              <a:t>is actually </a:t>
            </a:r>
            <a:r>
              <a:rPr lang="cs-CZ" altLang="en-US" dirty="0"/>
              <a:t>a </a:t>
            </a:r>
            <a:r>
              <a:rPr lang="cs-CZ" altLang="en-US" dirty="0" err="1"/>
              <a:t>modification</a:t>
            </a:r>
            <a:r>
              <a:rPr lang="cs-CZ" altLang="en-US" dirty="0"/>
              <a:t> </a:t>
            </a:r>
            <a:r>
              <a:rPr lang="cs-CZ" altLang="en-US" dirty="0" err="1"/>
              <a:t>of</a:t>
            </a:r>
            <a:r>
              <a:rPr lang="cs-CZ" altLang="en-US" dirty="0"/>
              <a:t> a standard</a:t>
            </a:r>
            <a:r>
              <a:rPr lang="en-US" altLang="en-US" dirty="0"/>
              <a:t> heat map. </a:t>
            </a:r>
          </a:p>
          <a:p>
            <a:endParaRPr lang="en-US" altLang="en-US"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dirty="0"/>
              <a:t>In ATH,</a:t>
            </a:r>
            <a:r>
              <a:rPr lang="en-US" altLang="en-US" baseline="0" dirty="0"/>
              <a:t> t</a:t>
            </a:r>
            <a:r>
              <a:rPr lang="en-US" altLang="en-US" dirty="0"/>
              <a:t>he X axis</a:t>
            </a:r>
            <a:r>
              <a:rPr lang="en-US" altLang="en-US" baseline="0" dirty="0"/>
              <a:t> corresponds to the tunnel number while the</a:t>
            </a:r>
            <a:r>
              <a:rPr lang="cs-CZ" altLang="en-US" baseline="0" dirty="0"/>
              <a:t> </a:t>
            </a:r>
            <a:r>
              <a:rPr lang="en-US" altLang="en-US" dirty="0"/>
              <a:t>Y axis represents time.</a:t>
            </a:r>
            <a:endParaRPr lang="cs-CZ" altLang="en-US" dirty="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altLang="en-US" dirty="0"/>
          </a:p>
          <a:p>
            <a:r>
              <a:rPr lang="cs-CZ" altLang="en-US" baseline="0" dirty="0" err="1"/>
              <a:t>The</a:t>
            </a:r>
            <a:r>
              <a:rPr lang="cs-CZ" altLang="en-US" baseline="0" dirty="0"/>
              <a:t> t</a:t>
            </a:r>
            <a:r>
              <a:rPr lang="en-US" altLang="en-US" baseline="0" dirty="0" err="1"/>
              <a:t>u</a:t>
            </a:r>
            <a:r>
              <a:rPr lang="en-US" altLang="en-US" dirty="0" err="1"/>
              <a:t>nnels</a:t>
            </a:r>
            <a:r>
              <a:rPr lang="en-US" altLang="en-US" dirty="0"/>
              <a:t> are sorted by cost function provided by analysis tool used for their computation.</a:t>
            </a:r>
          </a:p>
          <a:p>
            <a:endParaRPr lang="en-US" altLang="en-US" dirty="0"/>
          </a:p>
          <a:p>
            <a:r>
              <a:rPr lang="en-US" altLang="en-US" dirty="0"/>
              <a:t>This</a:t>
            </a:r>
            <a:r>
              <a:rPr lang="en-US" altLang="en-US" baseline="0" dirty="0"/>
              <a:t> way the user can scan horizontal lines to determine which tunnel was opened at specific time. While the vertical lines provide information whether the tunnel was open over the whole simulation or only for a small fraction of time and therefore it is unimportant.</a:t>
            </a:r>
          </a:p>
          <a:p>
            <a:endParaRPr lang="en-US" altLang="en-US" baseline="0" dirty="0"/>
          </a:p>
          <a:p>
            <a:r>
              <a:rPr lang="en-US" altLang="en-US" dirty="0"/>
              <a:t>The</a:t>
            </a:r>
            <a:r>
              <a:rPr lang="en-US" altLang="en-US" baseline="0" dirty="0"/>
              <a:t> actual bottleneck size of the tunnel is encoded using color scale. </a:t>
            </a:r>
          </a:p>
          <a:p>
            <a:endParaRPr lang="en-US" altLang="en-US" baseline="0" dirty="0"/>
          </a:p>
          <a:p>
            <a:r>
              <a:rPr lang="en-US" altLang="en-US" baseline="0" dirty="0"/>
              <a:t>WHILE THE SIZE </a:t>
            </a:r>
            <a:r>
              <a:rPr lang="en-US" altLang="en-US" dirty="0"/>
              <a:t>of the bottleneck which is below the user defined threshold at which he or she considers it closed is colored in white.</a:t>
            </a:r>
          </a:p>
          <a:p>
            <a:endParaRPr lang="en-US" altLang="en-US" dirty="0"/>
          </a:p>
          <a:p>
            <a:r>
              <a:rPr lang="en-US" altLang="en-US" dirty="0"/>
              <a:t>If we</a:t>
            </a:r>
            <a:r>
              <a:rPr lang="en-US" altLang="en-US" baseline="0" dirty="0"/>
              <a:t> focus on a single tunnel – let say the first one - we can actually use the similar representation to see more details.</a:t>
            </a:r>
            <a:endParaRPr lang="en-US" altLang="en-US" dirty="0"/>
          </a:p>
          <a:p>
            <a:endParaRPr lang="en-US" altLang="en-US" dirty="0"/>
          </a:p>
        </p:txBody>
      </p:sp>
      <p:sp>
        <p:nvSpPr>
          <p:cNvPr id="48132"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D1A62B30-FD41-4A84-9082-B003CB69F587}" type="slidenum">
              <a:rPr lang="cs-CZ" altLang="en-US" smtClean="0">
                <a:solidFill>
                  <a:srgbClr val="000000"/>
                </a:solidFill>
                <a:latin typeface="Calibri" panose="020F0502020204030204" pitchFamily="34" charset="0"/>
              </a:rPr>
              <a:pPr/>
              <a:t>8</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365501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en-US" altLang="en-US" dirty="0"/>
              <a:t>We</a:t>
            </a:r>
            <a:r>
              <a:rPr lang="en-US" altLang="en-US" baseline="0" dirty="0"/>
              <a:t> call this STH</a:t>
            </a:r>
            <a:endParaRPr lang="en-US" altLang="en-US" dirty="0"/>
          </a:p>
          <a:p>
            <a:endParaRPr lang="en-US" altLang="en-US" dirty="0"/>
          </a:p>
          <a:p>
            <a:r>
              <a:rPr lang="en-US" altLang="en-US" dirty="0"/>
              <a:t>Here the main</a:t>
            </a:r>
            <a:r>
              <a:rPr lang="en-US" altLang="en-US" baseline="0" dirty="0"/>
              <a:t> axis represents to the tunnel length while the part on left side (from your perspective) corresponds to the part of the tunnel inside the protein and the right side represents molecular surface</a:t>
            </a:r>
          </a:p>
          <a:p>
            <a:endParaRPr lang="en-US" altLang="en-US" baseline="0" dirty="0"/>
          </a:p>
          <a:p>
            <a:r>
              <a:rPr lang="en-US" altLang="en-US" dirty="0"/>
              <a:t>This way the biochemist can scan the horizontal</a:t>
            </a:r>
            <a:r>
              <a:rPr lang="en-US" altLang="en-US" baseline="0" dirty="0"/>
              <a:t> lines to see where the tunnel bottleneck actually is with respect to tunnel length. He or she can even notice that there were actually two bottleneck</a:t>
            </a:r>
            <a:r>
              <a:rPr lang="cs-CZ" altLang="en-US" baseline="0" dirty="0"/>
              <a:t>s</a:t>
            </a:r>
            <a:r>
              <a:rPr lang="en-US" altLang="en-US" baseline="0" dirty="0"/>
              <a:t> for </a:t>
            </a:r>
            <a:r>
              <a:rPr lang="cs-CZ" altLang="en-US" baseline="0" dirty="0"/>
              <a:t>a </a:t>
            </a:r>
            <a:r>
              <a:rPr lang="en-US" altLang="en-US" baseline="0" dirty="0"/>
              <a:t>short period of time.</a:t>
            </a:r>
            <a:endParaRPr lang="en-US" altLang="en-US" dirty="0"/>
          </a:p>
          <a:p>
            <a:endParaRPr lang="en-US" altLang="en-US" dirty="0"/>
          </a:p>
          <a:p>
            <a:r>
              <a:rPr lang="en-US" altLang="en-US" dirty="0"/>
              <a:t>The</a:t>
            </a:r>
            <a:r>
              <a:rPr lang="en-US" altLang="en-US" baseline="0" dirty="0"/>
              <a:t> size of the bottleneck is again represented by color scale, however, in this case we have decided to split it into two different </a:t>
            </a:r>
            <a:r>
              <a:rPr lang="en-US" altLang="en-US" dirty="0"/>
              <a:t>scales according to user defined threshold.</a:t>
            </a:r>
          </a:p>
          <a:p>
            <a:endParaRPr lang="en-US" altLang="en-US" dirty="0"/>
          </a:p>
        </p:txBody>
      </p:sp>
      <p:sp>
        <p:nvSpPr>
          <p:cNvPr id="50180" name="Slide Number Placeholder 3"/>
          <p:cNvSpPr>
            <a:spLocks noGrp="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S Gothic" panose="020B0609070205080204" pitchFamily="49" charset="-128"/>
              </a:defRPr>
            </a:lvl9pPr>
          </a:lstStyle>
          <a:p>
            <a:fld id="{AA13A745-2FF2-4402-95BF-66F315F58BEA}" type="slidenum">
              <a:rPr lang="cs-CZ" altLang="en-US" smtClean="0">
                <a:solidFill>
                  <a:srgbClr val="000000"/>
                </a:solidFill>
                <a:latin typeface="Calibri" panose="020F0502020204030204" pitchFamily="34" charset="0"/>
              </a:rPr>
              <a:pPr/>
              <a:t>9</a:t>
            </a:fld>
            <a:endParaRPr lang="cs-CZ"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11518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6753" y="476672"/>
            <a:ext cx="6858000" cy="2085843"/>
          </a:xfrm>
        </p:spPr>
        <p:txBody>
          <a:bodyPr anchor="b"/>
          <a:lstStyle>
            <a:lvl1pPr algn="ctr">
              <a:defRPr sz="6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6753" y="2996952"/>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63859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CCG 2015">
    <p:spTree>
      <p:nvGrpSpPr>
        <p:cNvPr id="1" name=""/>
        <p:cNvGrpSpPr/>
        <p:nvPr/>
      </p:nvGrpSpPr>
      <p:grpSpPr>
        <a:xfrm>
          <a:off x="0" y="0"/>
          <a:ext cx="0" cy="0"/>
          <a:chOff x="0" y="0"/>
          <a:chExt cx="0" cy="0"/>
        </a:xfrm>
      </p:grpSpPr>
      <p:sp>
        <p:nvSpPr>
          <p:cNvPr id="5" name="Rectangle 5"/>
          <p:cNvSpPr txBox="1">
            <a:spLocks noChangeArrowheads="1"/>
          </p:cNvSpPr>
          <p:nvPr userDrawn="1"/>
        </p:nvSpPr>
        <p:spPr bwMode="auto">
          <a:xfrm>
            <a:off x="6553200" y="6499225"/>
            <a:ext cx="2127250" cy="24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defPPr>
              <a:defRPr lang="en-GB"/>
            </a:defPPr>
            <a:lvl1pPr algn="r" defTabSz="449263" rtl="0" eaLnBrk="1" fontAlgn="base" hangingPunct="1">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kern="1200" smtClean="0">
                <a:solidFill>
                  <a:schemeClr val="tx1">
                    <a:lumMod val="65000"/>
                    <a:lumOff val="35000"/>
                  </a:schemeClr>
                </a:solidFill>
                <a:latin typeface="Arial" panose="020B0604020202020204" pitchFamily="34" charset="0"/>
                <a:ea typeface="MS Gothic" panose="020B0609070205080204" pitchFamily="49" charset="-128"/>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5pPr>
            <a:lvl6pPr marL="22860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6pPr>
            <a:lvl7pPr marL="27432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7pPr>
            <a:lvl8pPr marL="32004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8pPr>
            <a:lvl9pPr marL="36576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9pPr>
          </a:lstStyle>
          <a:p>
            <a:pPr>
              <a:defRPr/>
            </a:pPr>
            <a:fld id="{26D210F3-6934-4865-8097-8DAD693CC4DC}" type="slidenum">
              <a:rPr lang="en-US" altLang="en-US" sz="1100"/>
              <a:pPr>
                <a:defRPr/>
              </a:pPr>
              <a:t>‹#›</a:t>
            </a:fld>
            <a:endParaRPr lang="cs-CZ" altLang="en-US" sz="1100" dirty="0"/>
          </a:p>
        </p:txBody>
      </p:sp>
      <p:sp>
        <p:nvSpPr>
          <p:cNvPr id="6" name="Rectangle 5"/>
          <p:cNvSpPr txBox="1">
            <a:spLocks noChangeArrowheads="1"/>
          </p:cNvSpPr>
          <p:nvPr userDrawn="1"/>
        </p:nvSpPr>
        <p:spPr bwMode="auto">
          <a:xfrm>
            <a:off x="457200" y="6499225"/>
            <a:ext cx="2127250" cy="24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defPPr>
              <a:defRPr lang="en-GB"/>
            </a:defPPr>
            <a:lvl1pPr algn="r" defTabSz="449263" rtl="0" eaLnBrk="1" fontAlgn="base" hangingPunct="1">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kern="1200" smtClean="0">
                <a:solidFill>
                  <a:schemeClr val="tx1">
                    <a:lumMod val="65000"/>
                    <a:lumOff val="35000"/>
                  </a:schemeClr>
                </a:solidFill>
                <a:latin typeface="Arial" panose="020B0604020202020204" pitchFamily="34" charset="0"/>
                <a:ea typeface="MS Gothic" panose="020B0609070205080204" pitchFamily="49" charset="-128"/>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S Gothic" panose="020B0609070205080204" pitchFamily="49" charset="-128"/>
                <a:cs typeface="+mn-cs"/>
              </a:defRPr>
            </a:lvl5pPr>
            <a:lvl6pPr marL="22860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6pPr>
            <a:lvl7pPr marL="27432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7pPr>
            <a:lvl8pPr marL="32004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8pPr>
            <a:lvl9pPr marL="3657600" algn="l" defTabSz="914400" rtl="0" eaLnBrk="1" latinLnBrk="0" hangingPunct="1">
              <a:defRPr kern="1200">
                <a:solidFill>
                  <a:schemeClr val="bg1"/>
                </a:solidFill>
                <a:latin typeface="Arial" panose="020B0604020202020204" pitchFamily="34" charset="0"/>
                <a:ea typeface="MS Gothic" panose="020B0609070205080204" pitchFamily="49" charset="-128"/>
                <a:cs typeface="+mn-cs"/>
              </a:defRPr>
            </a:lvl9pPr>
          </a:lstStyle>
          <a:p>
            <a:pPr algn="l">
              <a:defRPr/>
            </a:pPr>
            <a:r>
              <a:rPr lang="cs-CZ" altLang="en-US" sz="1100" dirty="0"/>
              <a:t>Barbora Kozlíková</a:t>
            </a:r>
          </a:p>
        </p:txBody>
      </p:sp>
      <p:sp>
        <p:nvSpPr>
          <p:cNvPr id="2" name="Title 1"/>
          <p:cNvSpPr>
            <a:spLocks noGrp="1"/>
          </p:cNvSpPr>
          <p:nvPr>
            <p:ph type="title"/>
          </p:nvPr>
        </p:nvSpPr>
        <p:spPr>
          <a:xfrm>
            <a:off x="107504" y="0"/>
            <a:ext cx="9036496" cy="1136650"/>
          </a:xfrm>
        </p:spPr>
        <p:txBody>
          <a:bodyPr/>
          <a:lstStyle>
            <a:lvl1pPr>
              <a:defRPr/>
            </a:lvl1pPr>
          </a:lstStyle>
          <a:p>
            <a:r>
              <a:rPr lang="en-US" dirty="0"/>
              <a:t>Click to edit Master title style</a:t>
            </a:r>
          </a:p>
        </p:txBody>
      </p:sp>
      <p:sp>
        <p:nvSpPr>
          <p:cNvPr id="4" name="Content Placeholder 2"/>
          <p:cNvSpPr>
            <a:spLocks noGrp="1"/>
          </p:cNvSpPr>
          <p:nvPr>
            <p:ph idx="1"/>
          </p:nvPr>
        </p:nvSpPr>
        <p:spPr>
          <a:xfrm>
            <a:off x="457200" y="1600200"/>
            <a:ext cx="8223250" cy="4519613"/>
          </a:xfrm>
        </p:spPr>
        <p:txBody>
          <a:bodyPr/>
          <a:lstStyle>
            <a:lvl1pPr>
              <a:lnSpc>
                <a:spcPts val="3000"/>
              </a:lnSpc>
              <a:defRPr/>
            </a:lvl1pPr>
            <a:lvl2pPr>
              <a:lnSpc>
                <a:spcPts val="3000"/>
              </a:lnSpc>
              <a:defRPr/>
            </a:lvl2pPr>
            <a:lvl3pPr>
              <a:lnSpc>
                <a:spcPts val="3000"/>
              </a:lnSpc>
              <a:defRPr/>
            </a:lvl3pPr>
            <a:lvl4pPr>
              <a:lnSpc>
                <a:spcPts val="3000"/>
              </a:lnSpc>
              <a:defRPr/>
            </a:lvl4pPr>
            <a:lvl5pPr>
              <a:lnSpc>
                <a:spcPts val="3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94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6356350"/>
            <a:ext cx="2133600" cy="365125"/>
          </a:xfrm>
          <a:prstGeom prst="rect">
            <a:avLst/>
          </a:prstGeom>
        </p:spPr>
        <p:txBody>
          <a:bodyPr/>
          <a:lstStyle/>
          <a:p>
            <a:endParaRPr lang="cs-CZ"/>
          </a:p>
        </p:txBody>
      </p:sp>
      <p:sp>
        <p:nvSpPr>
          <p:cNvPr id="3" name="Zástupný symbol pro zápatí 2"/>
          <p:cNvSpPr>
            <a:spLocks noGrp="1"/>
          </p:cNvSpPr>
          <p:nvPr>
            <p:ph type="ftr" sz="quarter" idx="11"/>
          </p:nvPr>
        </p:nvSpPr>
        <p:spPr>
          <a:xfrm>
            <a:off x="3124200" y="6356350"/>
            <a:ext cx="2895600" cy="365125"/>
          </a:xfrm>
          <a:prstGeom prst="rect">
            <a:avLst/>
          </a:prstGeom>
        </p:spPr>
        <p:txBody>
          <a:bodyPr/>
          <a:lstStyle/>
          <a:p>
            <a:r>
              <a:rPr lang="cs-CZ"/>
              <a:t>Barbora Kozlikova</a:t>
            </a:r>
          </a:p>
        </p:txBody>
      </p:sp>
      <p:sp>
        <p:nvSpPr>
          <p:cNvPr id="4" name="Zástupný symbol pro číslo snímku 3"/>
          <p:cNvSpPr>
            <a:spLocks noGrp="1"/>
          </p:cNvSpPr>
          <p:nvPr>
            <p:ph type="sldNum" sz="quarter" idx="12"/>
          </p:nvPr>
        </p:nvSpPr>
        <p:spPr>
          <a:xfrm>
            <a:off x="6553200" y="6356350"/>
            <a:ext cx="2133600" cy="365125"/>
          </a:xfrm>
          <a:prstGeom prst="rect">
            <a:avLst/>
          </a:prstGeom>
        </p:spPr>
        <p:txBody>
          <a:bodyPr/>
          <a:lstStyle/>
          <a:p>
            <a:fld id="{EA7F73A6-305D-4B4F-99C9-8642C2F7096C}" type="slidenum">
              <a:rPr lang="cs-CZ" smtClean="0"/>
              <a:t>‹#›</a:t>
            </a:fld>
            <a:endParaRPr lang="cs-CZ"/>
          </a:p>
        </p:txBody>
      </p:sp>
    </p:spTree>
    <p:extLst>
      <p:ext uri="{BB962C8B-B14F-4D97-AF65-F5344CB8AC3E}">
        <p14:creationId xmlns:p14="http://schemas.microsoft.com/office/powerpoint/2010/main" val="1795410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0" y="0"/>
            <a:ext cx="914400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457200" y="1600200"/>
            <a:ext cx="8223250" cy="451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8" name="Text Box 3"/>
          <p:cNvSpPr txBox="1">
            <a:spLocks noChangeArrowheads="1"/>
          </p:cNvSpPr>
          <p:nvPr/>
        </p:nvSpPr>
        <p:spPr bwMode="auto">
          <a:xfrm>
            <a:off x="457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29" name="Text Box 4"/>
          <p:cNvSpPr txBox="1">
            <a:spLocks noChangeArrowheads="1"/>
          </p:cNvSpPr>
          <p:nvPr/>
        </p:nvSpPr>
        <p:spPr bwMode="auto">
          <a:xfrm>
            <a:off x="3124200" y="6308725"/>
            <a:ext cx="28956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Lst>
  <p:hf sldNum="0" hdr="0" ftr="0" dt="0"/>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chemeClr val="bg1"/>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chemeClr val="bg1"/>
          </a:solidFill>
          <a:latin typeface="Calibri" panose="020F0502020204030204" pitchFamily="34" charset="0"/>
          <a:ea typeface="MS Gothic" panose="020B0609070205080204" pitchFamily="49" charset="-128"/>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chemeClr val="bg1"/>
          </a:solidFill>
          <a:latin typeface="Calibri" panose="020F0502020204030204" pitchFamily="34" charset="0"/>
          <a:ea typeface="MS Gothic" panose="020B0609070205080204" pitchFamily="49" charset="-128"/>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chemeClr val="bg1"/>
          </a:solidFill>
          <a:latin typeface="Calibri" panose="020F0502020204030204" pitchFamily="34" charset="0"/>
          <a:ea typeface="MS Gothic" panose="020B0609070205080204" pitchFamily="49" charset="-128"/>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chemeClr val="bg1"/>
          </a:solidFill>
          <a:latin typeface="Calibri" panose="020F0502020204030204" pitchFamily="34" charset="0"/>
          <a:ea typeface="MS Gothic" panose="020B0609070205080204" pitchFamily="49" charset="-128"/>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S Gothic" panose="020B0609070205080204" pitchFamily="49" charset="-128"/>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S Gothic" panose="020B0609070205080204" pitchFamily="49" charset="-128"/>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S Gothic" panose="020B0609070205080204" pitchFamily="49" charset="-128"/>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S Gothic" panose="020B0609070205080204" pitchFamily="49" charset="-128"/>
        </a:defRPr>
      </a:lvl9pPr>
    </p:titleStyle>
    <p:bodyStyle>
      <a:lvl1pPr marL="457200" indent="-457200" algn="l" defTabSz="449263" rtl="0" eaLnBrk="0" fontAlgn="base" hangingPunct="0">
        <a:lnSpc>
          <a:spcPts val="2700"/>
        </a:lnSpc>
        <a:spcBef>
          <a:spcPts val="800"/>
        </a:spcBef>
        <a:spcAft>
          <a:spcPct val="0"/>
        </a:spcAft>
        <a:buClr>
          <a:srgbClr val="000000"/>
        </a:buClr>
        <a:buSzPct val="100000"/>
        <a:buFont typeface="Arial" panose="020B0604020202020204" pitchFamily="34" charset="0"/>
        <a:buChar char="•"/>
        <a:defRPr sz="3200" kern="1200">
          <a:solidFill>
            <a:srgbClr val="000000"/>
          </a:solidFill>
          <a:latin typeface="+mn-lt"/>
          <a:ea typeface="+mn-ea"/>
          <a:cs typeface="+mn-cs"/>
        </a:defRPr>
      </a:lvl1pPr>
      <a:lvl2pPr marL="914400" indent="-457200" algn="l" defTabSz="449263" rtl="0" eaLnBrk="0" fontAlgn="base" hangingPunct="0">
        <a:lnSpc>
          <a:spcPts val="2700"/>
        </a:lnSpc>
        <a:spcBef>
          <a:spcPts val="700"/>
        </a:spcBef>
        <a:spcAft>
          <a:spcPct val="0"/>
        </a:spcAft>
        <a:buClr>
          <a:srgbClr val="000000"/>
        </a:buClr>
        <a:buSzPct val="100000"/>
        <a:buFont typeface="Arial" panose="020B0604020202020204" pitchFamily="34" charset="0"/>
        <a:buChar char="•"/>
        <a:defRPr sz="2800" kern="1200">
          <a:solidFill>
            <a:srgbClr val="000000"/>
          </a:solidFill>
          <a:latin typeface="+mn-lt"/>
          <a:ea typeface="+mn-ea"/>
          <a:cs typeface="+mn-cs"/>
        </a:defRPr>
      </a:lvl2pPr>
      <a:lvl3pPr marL="1257300" indent="-342900" algn="l" defTabSz="449263" rtl="0" eaLnBrk="0" fontAlgn="base" hangingPunct="0">
        <a:lnSpc>
          <a:spcPts val="2700"/>
        </a:lnSpc>
        <a:spcBef>
          <a:spcPts val="600"/>
        </a:spcBef>
        <a:spcAft>
          <a:spcPct val="0"/>
        </a:spcAft>
        <a:buClr>
          <a:srgbClr val="000000"/>
        </a:buClr>
        <a:buSzPct val="100000"/>
        <a:buFont typeface="Arial" panose="020B0604020202020204" pitchFamily="34" charset="0"/>
        <a:buChar char="•"/>
        <a:defRPr sz="2400" kern="1200">
          <a:solidFill>
            <a:srgbClr val="000000"/>
          </a:solidFill>
          <a:latin typeface="+mn-lt"/>
          <a:ea typeface="+mn-ea"/>
          <a:cs typeface="+mn-cs"/>
        </a:defRPr>
      </a:lvl3pPr>
      <a:lvl4pPr marL="1714500" indent="-342900" algn="l" defTabSz="449263" rtl="0" eaLnBrk="0" fontAlgn="base" hangingPunct="0">
        <a:lnSpc>
          <a:spcPts val="2700"/>
        </a:lnSpc>
        <a:spcBef>
          <a:spcPts val="500"/>
        </a:spcBef>
        <a:spcAft>
          <a:spcPct val="0"/>
        </a:spcAft>
        <a:buClr>
          <a:srgbClr val="000000"/>
        </a:buClr>
        <a:buSzPct val="100000"/>
        <a:buFont typeface="Arial" panose="020B0604020202020204" pitchFamily="34" charset="0"/>
        <a:buChar char="•"/>
        <a:defRPr sz="2000" kern="1200">
          <a:solidFill>
            <a:srgbClr val="000000"/>
          </a:solidFill>
          <a:latin typeface="+mn-lt"/>
          <a:ea typeface="+mn-ea"/>
          <a:cs typeface="+mn-cs"/>
        </a:defRPr>
      </a:lvl4pPr>
      <a:lvl5pPr marL="2171700" indent="-342900" algn="l" defTabSz="449263" rtl="0" eaLnBrk="0" fontAlgn="base" hangingPunct="0">
        <a:lnSpc>
          <a:spcPts val="2700"/>
        </a:lnSpc>
        <a:spcBef>
          <a:spcPts val="500"/>
        </a:spcBef>
        <a:spcAft>
          <a:spcPct val="0"/>
        </a:spcAft>
        <a:buClr>
          <a:srgbClr val="000000"/>
        </a:buClr>
        <a:buSzPct val="100000"/>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8.png"/><Relationship Id="rId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5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5292725" y="334963"/>
            <a:ext cx="36718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itchFamily="34" charset="0"/>
                <a:ea typeface="MS Gothic" pitchFamily="49" charset="-128"/>
              </a:defRPr>
            </a:lvl1pPr>
            <a:lvl2pPr marL="742950" indent="-285750" eaLnBrk="0" hangingPunct="0">
              <a:spcBef>
                <a:spcPts val="7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4" charset="0"/>
                <a:ea typeface="MS Gothic" pitchFamily="49" charset="-128"/>
              </a:defRPr>
            </a:lvl2pPr>
            <a:lvl3pPr marL="1143000" indent="-228600" eaLnBrk="0" hangingPunct="0">
              <a:spcBef>
                <a:spcPts val="6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4" charset="0"/>
                <a:ea typeface="MS Gothic" pitchFamily="49" charset="-128"/>
              </a:defRPr>
            </a:lvl3pPr>
            <a:lvl4pPr marL="16002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4pPr>
            <a:lvl5pPr marL="20574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5pPr>
            <a:lvl6pPr marL="25146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6pPr>
            <a:lvl7pPr marL="29718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7pPr>
            <a:lvl8pPr marL="34290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8pPr>
            <a:lvl9pPr marL="38862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9pPr>
          </a:lstStyle>
          <a:p>
            <a:pPr eaLnBrk="1" hangingPunct="1">
              <a:spcBef>
                <a:spcPct val="0"/>
              </a:spcBef>
              <a:buClr>
                <a:srgbClr val="FFFFFF"/>
              </a:buClr>
              <a:buFont typeface="Trebuchet MS" pitchFamily="34" charset="0"/>
              <a:buNone/>
            </a:pPr>
            <a:r>
              <a:rPr lang="cs-CZ" altLang="en-US" sz="3600" b="1">
                <a:solidFill>
                  <a:schemeClr val="bg1"/>
                </a:solidFill>
                <a:latin typeface="Trebuchet MS" pitchFamily="34" charset="0"/>
              </a:rPr>
              <a:t>BUSINESS PLAN</a:t>
            </a:r>
          </a:p>
        </p:txBody>
      </p:sp>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2" name="Text Box 3"/>
          <p:cNvSpPr txBox="1">
            <a:spLocks noChangeArrowheads="1"/>
          </p:cNvSpPr>
          <p:nvPr/>
        </p:nvSpPr>
        <p:spPr bwMode="auto">
          <a:xfrm>
            <a:off x="207963" y="6500813"/>
            <a:ext cx="15906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ts val="8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itchFamily="34" charset="0"/>
                <a:ea typeface="MS Gothic" pitchFamily="49" charset="-128"/>
              </a:defRPr>
            </a:lvl1pPr>
            <a:lvl2pPr marL="742950" indent="-285750" eaLnBrk="0" hangingPunct="0">
              <a:spcBef>
                <a:spcPts val="7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4" charset="0"/>
                <a:ea typeface="MS Gothic" pitchFamily="49" charset="-128"/>
              </a:defRPr>
            </a:lvl2pPr>
            <a:lvl3pPr marL="1143000" indent="-228600" eaLnBrk="0" hangingPunct="0">
              <a:spcBef>
                <a:spcPts val="6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4" charset="0"/>
                <a:ea typeface="MS Gothic" pitchFamily="49" charset="-128"/>
              </a:defRPr>
            </a:lvl3pPr>
            <a:lvl4pPr marL="16002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4pPr>
            <a:lvl5pPr marL="20574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5pPr>
            <a:lvl6pPr marL="25146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6pPr>
            <a:lvl7pPr marL="29718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7pPr>
            <a:lvl8pPr marL="34290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8pPr>
            <a:lvl9pPr marL="38862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9pPr>
          </a:lstStyle>
          <a:p>
            <a:pPr eaLnBrk="1" hangingPunct="1">
              <a:spcBef>
                <a:spcPct val="0"/>
              </a:spcBef>
              <a:buClr>
                <a:srgbClr val="FFFFFF"/>
              </a:buClr>
              <a:buFont typeface="Trebuchet MS" pitchFamily="34" charset="0"/>
              <a:buNone/>
            </a:pPr>
            <a:r>
              <a:rPr lang="cs-CZ" altLang="en-US" sz="1000">
                <a:solidFill>
                  <a:schemeClr val="bg1"/>
                </a:solidFill>
                <a:latin typeface="Trebuchet MS" pitchFamily="34" charset="0"/>
              </a:rPr>
              <a:t>BIBE 2012 | 1</a:t>
            </a:r>
            <a:r>
              <a:rPr lang="en-US" altLang="en-US" sz="1000">
                <a:solidFill>
                  <a:schemeClr val="bg1"/>
                </a:solidFill>
                <a:latin typeface="Trebuchet MS" pitchFamily="34" charset="0"/>
              </a:rPr>
              <a:t>2. 11. 2012</a:t>
            </a:r>
            <a:endParaRPr lang="cs-CZ" altLang="en-US" sz="1000">
              <a:solidFill>
                <a:schemeClr val="bg1"/>
              </a:solidFill>
              <a:latin typeface="Trebuchet MS" pitchFamily="34" charset="0"/>
            </a:endParaRPr>
          </a:p>
        </p:txBody>
      </p:sp>
      <p:sp>
        <p:nvSpPr>
          <p:cNvPr id="2053" name="Text Box 4"/>
          <p:cNvSpPr txBox="1">
            <a:spLocks noChangeArrowheads="1"/>
          </p:cNvSpPr>
          <p:nvPr/>
        </p:nvSpPr>
        <p:spPr bwMode="auto">
          <a:xfrm>
            <a:off x="7969250" y="6500813"/>
            <a:ext cx="1002495" cy="24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spcBef>
                <a:spcPts val="8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itchFamily="34" charset="0"/>
                <a:ea typeface="MS Gothic" pitchFamily="49" charset="-128"/>
              </a:defRPr>
            </a:lvl1pPr>
            <a:lvl2pPr marL="742950" indent="-285750" eaLnBrk="0" hangingPunct="0">
              <a:spcBef>
                <a:spcPts val="7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4" charset="0"/>
                <a:ea typeface="MS Gothic" pitchFamily="49" charset="-128"/>
              </a:defRPr>
            </a:lvl2pPr>
            <a:lvl3pPr marL="1143000" indent="-228600" eaLnBrk="0" hangingPunct="0">
              <a:spcBef>
                <a:spcPts val="6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4" charset="0"/>
                <a:ea typeface="MS Gothic" pitchFamily="49" charset="-128"/>
              </a:defRPr>
            </a:lvl3pPr>
            <a:lvl4pPr marL="16002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4pPr>
            <a:lvl5pPr marL="20574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5pPr>
            <a:lvl6pPr marL="25146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6pPr>
            <a:lvl7pPr marL="29718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7pPr>
            <a:lvl8pPr marL="34290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8pPr>
            <a:lvl9pPr marL="38862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9pPr>
          </a:lstStyle>
          <a:p>
            <a:pPr eaLnBrk="1" hangingPunct="1">
              <a:spcBef>
                <a:spcPct val="0"/>
              </a:spcBef>
              <a:buClr>
                <a:srgbClr val="FFFFFF"/>
              </a:buClr>
              <a:buFont typeface="Trebuchet MS" pitchFamily="34" charset="0"/>
              <a:buNone/>
            </a:pPr>
            <a:r>
              <a:rPr lang="cs-CZ" altLang="en-US" sz="1000">
                <a:solidFill>
                  <a:schemeClr val="bg1"/>
                </a:solidFill>
                <a:latin typeface="Trebuchet MS" pitchFamily="34" charset="0"/>
              </a:rPr>
              <a:t>www.caver.cz</a:t>
            </a:r>
          </a:p>
        </p:txBody>
      </p:sp>
      <p:sp>
        <p:nvSpPr>
          <p:cNvPr id="2054" name="Text Box 5"/>
          <p:cNvSpPr txBox="1">
            <a:spLocks noChangeArrowheads="1"/>
          </p:cNvSpPr>
          <p:nvPr/>
        </p:nvSpPr>
        <p:spPr bwMode="auto">
          <a:xfrm>
            <a:off x="4970463" y="4413250"/>
            <a:ext cx="37449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itchFamily="34" charset="0"/>
                <a:ea typeface="MS Gothic" pitchFamily="49" charset="-128"/>
              </a:defRPr>
            </a:lvl1pPr>
            <a:lvl2pPr marL="742950" indent="-285750" eaLnBrk="0" hangingPunct="0">
              <a:spcBef>
                <a:spcPts val="7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4" charset="0"/>
                <a:ea typeface="MS Gothic" pitchFamily="49" charset="-128"/>
              </a:defRPr>
            </a:lvl2pPr>
            <a:lvl3pPr marL="1143000" indent="-228600" eaLnBrk="0" hangingPunct="0">
              <a:spcBef>
                <a:spcPts val="6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4" charset="0"/>
                <a:ea typeface="MS Gothic" pitchFamily="49" charset="-128"/>
              </a:defRPr>
            </a:lvl3pPr>
            <a:lvl4pPr marL="16002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4pPr>
            <a:lvl5pPr marL="20574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5pPr>
            <a:lvl6pPr marL="25146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6pPr>
            <a:lvl7pPr marL="29718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7pPr>
            <a:lvl8pPr marL="34290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8pPr>
            <a:lvl9pPr marL="38862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9pPr>
          </a:lstStyle>
          <a:p>
            <a:pPr eaLnBrk="1" hangingPunct="1">
              <a:spcBef>
                <a:spcPct val="0"/>
              </a:spcBef>
              <a:buClr>
                <a:srgbClr val="FFFFFF"/>
              </a:buClr>
              <a:buFont typeface="Trebuchet MS" pitchFamily="34" charset="0"/>
              <a:buNone/>
            </a:pPr>
            <a:r>
              <a:rPr lang="cs-CZ" altLang="en-US" sz="2000" b="1">
                <a:solidFill>
                  <a:schemeClr val="bg1"/>
                </a:solidFill>
                <a:latin typeface="Trebuchet MS" pitchFamily="34" charset="0"/>
              </a:rPr>
              <a:t>PROTEIN ANALYSIS AND VISUALIZATION</a:t>
            </a:r>
          </a:p>
        </p:txBody>
      </p:sp>
      <p:sp>
        <p:nvSpPr>
          <p:cNvPr id="2055" name="Text Box 6"/>
          <p:cNvSpPr txBox="1">
            <a:spLocks noChangeArrowheads="1"/>
          </p:cNvSpPr>
          <p:nvPr/>
        </p:nvSpPr>
        <p:spPr bwMode="auto">
          <a:xfrm>
            <a:off x="5003800" y="5138738"/>
            <a:ext cx="374491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ts val="8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itchFamily="34" charset="0"/>
                <a:ea typeface="MS Gothic" pitchFamily="49" charset="-128"/>
              </a:defRPr>
            </a:lvl1pPr>
            <a:lvl2pPr marL="742950" indent="-285750" eaLnBrk="0" hangingPunct="0">
              <a:spcBef>
                <a:spcPts val="7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4" charset="0"/>
                <a:ea typeface="MS Gothic" pitchFamily="49" charset="-128"/>
              </a:defRPr>
            </a:lvl2pPr>
            <a:lvl3pPr marL="1143000" indent="-228600" eaLnBrk="0" hangingPunct="0">
              <a:spcBef>
                <a:spcPts val="6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4" charset="0"/>
                <a:ea typeface="MS Gothic" pitchFamily="49" charset="-128"/>
              </a:defRPr>
            </a:lvl3pPr>
            <a:lvl4pPr marL="16002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4pPr>
            <a:lvl5pPr marL="20574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5pPr>
            <a:lvl6pPr marL="25146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6pPr>
            <a:lvl7pPr marL="29718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7pPr>
            <a:lvl8pPr marL="34290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8pPr>
            <a:lvl9pPr marL="3886200" indent="-228600" defTabSz="449263" eaLnBrk="0" fontAlgn="base" hangingPunct="0">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4" charset="0"/>
                <a:ea typeface="MS Gothic" pitchFamily="49" charset="-128"/>
              </a:defRPr>
            </a:lvl9pPr>
          </a:lstStyle>
          <a:p>
            <a:pPr eaLnBrk="1" hangingPunct="1">
              <a:spcBef>
                <a:spcPct val="0"/>
              </a:spcBef>
              <a:buClr>
                <a:srgbClr val="BFBFBF"/>
              </a:buClr>
              <a:buFont typeface="Arial" charset="0"/>
              <a:buNone/>
            </a:pPr>
            <a:r>
              <a:rPr lang="cs-CZ" altLang="en-US" sz="1400">
                <a:solidFill>
                  <a:schemeClr val="bg1"/>
                </a:solidFill>
                <a:latin typeface="Arial" charset="0"/>
              </a:rPr>
              <a:t>Barbora Kozlíková </a:t>
            </a:r>
            <a:r>
              <a:rPr lang="en-US" altLang="en-US" sz="1400">
                <a:solidFill>
                  <a:schemeClr val="bg1"/>
                </a:solidFill>
                <a:latin typeface="Arial" charset="0"/>
              </a:rPr>
              <a:t>&amp; Ji</a:t>
            </a:r>
            <a:r>
              <a:rPr lang="cs-CZ" altLang="en-US" sz="1400">
                <a:solidFill>
                  <a:schemeClr val="bg1"/>
                </a:solidFill>
                <a:latin typeface="Arial" charset="0"/>
              </a:rPr>
              <a:t>ří</a:t>
            </a:r>
            <a:r>
              <a:rPr lang="en-US" altLang="en-US" sz="1400">
                <a:solidFill>
                  <a:schemeClr val="bg1"/>
                </a:solidFill>
                <a:latin typeface="Arial" charset="0"/>
              </a:rPr>
              <a:t> Sochor</a:t>
            </a:r>
          </a:p>
          <a:p>
            <a:pPr eaLnBrk="1" hangingPunct="1">
              <a:spcBef>
                <a:spcPct val="0"/>
              </a:spcBef>
              <a:buClr>
                <a:srgbClr val="BFBFBF"/>
              </a:buClr>
              <a:buFont typeface="Arial" charset="0"/>
              <a:buNone/>
            </a:pPr>
            <a:r>
              <a:rPr lang="en-US" altLang="en-US" sz="1400">
                <a:solidFill>
                  <a:schemeClr val="bg1"/>
                </a:solidFill>
                <a:latin typeface="Arial" charset="0"/>
              </a:rPr>
              <a:t>Masaryk University, Czech Republic</a:t>
            </a:r>
            <a:endParaRPr lang="cs-CZ" altLang="en-US" sz="1400">
              <a:solidFill>
                <a:schemeClr val="bg1"/>
              </a:solidFill>
              <a:latin typeface="Arial" charset="0"/>
            </a:endParaRPr>
          </a:p>
        </p:txBody>
      </p:sp>
      <p:pic>
        <p:nvPicPr>
          <p:cNvPr id="2056" name="Picture 2" descr="C:\Dropbox\konference\Kypr\title_ca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7938"/>
            <a:ext cx="9159876"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ovéPole 2"/>
          <p:cNvSpPr txBox="1">
            <a:spLocks noChangeArrowheads="1"/>
          </p:cNvSpPr>
          <p:nvPr/>
        </p:nvSpPr>
        <p:spPr bwMode="auto">
          <a:xfrm>
            <a:off x="4211960" y="3951287"/>
            <a:ext cx="46339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buChar char="•"/>
              <a:defRPr sz="3200">
                <a:solidFill>
                  <a:srgbClr val="000000"/>
                </a:solidFill>
                <a:latin typeface="Calibri" pitchFamily="34" charset="0"/>
                <a:ea typeface="MS Gothic" pitchFamily="49" charset="-128"/>
              </a:defRPr>
            </a:lvl1pPr>
            <a:lvl2pPr marL="742950" indent="-285750" eaLnBrk="0" hangingPunct="0">
              <a:spcBef>
                <a:spcPts val="700"/>
              </a:spcBef>
              <a:buChar char="–"/>
              <a:defRPr sz="2800">
                <a:solidFill>
                  <a:srgbClr val="000000"/>
                </a:solidFill>
                <a:latin typeface="Calibri" pitchFamily="34" charset="0"/>
                <a:ea typeface="MS Gothic" pitchFamily="49" charset="-128"/>
              </a:defRPr>
            </a:lvl2pPr>
            <a:lvl3pPr marL="1143000" indent="-228600" eaLnBrk="0" hangingPunct="0">
              <a:spcBef>
                <a:spcPts val="600"/>
              </a:spcBef>
              <a:buChar char="•"/>
              <a:defRPr sz="2400">
                <a:solidFill>
                  <a:srgbClr val="000000"/>
                </a:solidFill>
                <a:latin typeface="Calibri" pitchFamily="34" charset="0"/>
                <a:ea typeface="MS Gothic" pitchFamily="49" charset="-128"/>
              </a:defRPr>
            </a:lvl3pPr>
            <a:lvl4pPr marL="1600200" indent="-228600" eaLnBrk="0" hangingPunct="0">
              <a:spcBef>
                <a:spcPts val="500"/>
              </a:spcBef>
              <a:buChar char="–"/>
              <a:defRPr sz="2000">
                <a:solidFill>
                  <a:srgbClr val="000000"/>
                </a:solidFill>
                <a:latin typeface="Calibri" pitchFamily="34" charset="0"/>
                <a:ea typeface="MS Gothic" pitchFamily="49" charset="-128"/>
              </a:defRPr>
            </a:lvl4pPr>
            <a:lvl5pPr marL="2057400" indent="-228600" eaLnBrk="0" hangingPunct="0">
              <a:spcBef>
                <a:spcPts val="500"/>
              </a:spcBef>
              <a:buChar char="»"/>
              <a:defRPr sz="2000">
                <a:solidFill>
                  <a:srgbClr val="000000"/>
                </a:solidFill>
                <a:latin typeface="Calibri" pitchFamily="34" charset="0"/>
                <a:ea typeface="MS Gothic" pitchFamily="49" charset="-128"/>
              </a:defRPr>
            </a:lvl5pPr>
            <a:lvl6pPr marL="2514600" indent="-228600" defTabSz="449263" eaLnBrk="0" fontAlgn="base" hangingPunct="0">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algn="r">
              <a:spcBef>
                <a:spcPct val="0"/>
              </a:spcBef>
              <a:buFont typeface="Arial" charset="0"/>
              <a:buNone/>
            </a:pPr>
            <a:r>
              <a:rPr lang="en-US" altLang="en-US" sz="1800" dirty="0">
                <a:solidFill>
                  <a:schemeClr val="bg1"/>
                </a:solidFill>
                <a:latin typeface="Arial" charset="0"/>
              </a:rPr>
              <a:t>GEOMETRICAL DETECTION OF</a:t>
            </a:r>
            <a:endParaRPr lang="cs-CZ" altLang="en-US" sz="1800" dirty="0">
              <a:solidFill>
                <a:schemeClr val="bg1"/>
              </a:solidFill>
              <a:latin typeface="Arial" charset="0"/>
            </a:endParaRPr>
          </a:p>
          <a:p>
            <a:pPr algn="r">
              <a:spcBef>
                <a:spcPct val="0"/>
              </a:spcBef>
              <a:buFont typeface="Arial" charset="0"/>
              <a:buNone/>
            </a:pPr>
            <a:r>
              <a:rPr lang="en-US" altLang="en-US" sz="1800" dirty="0">
                <a:solidFill>
                  <a:schemeClr val="bg1"/>
                </a:solidFill>
                <a:latin typeface="Arial" charset="0"/>
              </a:rPr>
              <a:t>PATHWAYS IN PROTEIN STRUCTURES</a:t>
            </a:r>
            <a:endParaRPr lang="cs-CZ" altLang="en-US" sz="1800" dirty="0">
              <a:solidFill>
                <a:schemeClr val="bg1"/>
              </a:solidFill>
              <a:latin typeface="Arial" charset="0"/>
            </a:endParaRPr>
          </a:p>
          <a:p>
            <a:pPr algn="r">
              <a:spcBef>
                <a:spcPct val="0"/>
              </a:spcBef>
              <a:buFont typeface="Arial" charset="0"/>
              <a:buNone/>
            </a:pPr>
            <a:r>
              <a:rPr lang="en-US" altLang="en-US" sz="1800" dirty="0">
                <a:solidFill>
                  <a:schemeClr val="bg1"/>
                </a:solidFill>
                <a:latin typeface="Arial" charset="0"/>
              </a:rPr>
              <a:t>LEADING AMONG MORE BINDING SITES</a:t>
            </a:r>
            <a:endParaRPr lang="cs-CZ" altLang="en-US" sz="1800" dirty="0">
              <a:solidFill>
                <a:schemeClr val="bg1"/>
              </a:solidFill>
              <a:latin typeface="Arial" charset="0"/>
            </a:endParaRPr>
          </a:p>
        </p:txBody>
      </p:sp>
      <p:sp>
        <p:nvSpPr>
          <p:cNvPr id="2058" name="TextovéPole 3"/>
          <p:cNvSpPr txBox="1">
            <a:spLocks noChangeArrowheads="1"/>
          </p:cNvSpPr>
          <p:nvPr/>
        </p:nvSpPr>
        <p:spPr bwMode="auto">
          <a:xfrm>
            <a:off x="3602038" y="6135688"/>
            <a:ext cx="5346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buChar char="•"/>
              <a:defRPr sz="3200">
                <a:solidFill>
                  <a:srgbClr val="000000"/>
                </a:solidFill>
                <a:latin typeface="Calibri" pitchFamily="34" charset="0"/>
                <a:ea typeface="MS Gothic" pitchFamily="49" charset="-128"/>
              </a:defRPr>
            </a:lvl1pPr>
            <a:lvl2pPr marL="742950" indent="-285750" eaLnBrk="0" hangingPunct="0">
              <a:spcBef>
                <a:spcPts val="700"/>
              </a:spcBef>
              <a:buChar char="–"/>
              <a:defRPr sz="2800">
                <a:solidFill>
                  <a:srgbClr val="000000"/>
                </a:solidFill>
                <a:latin typeface="Calibri" pitchFamily="34" charset="0"/>
                <a:ea typeface="MS Gothic" pitchFamily="49" charset="-128"/>
              </a:defRPr>
            </a:lvl2pPr>
            <a:lvl3pPr marL="1143000" indent="-228600" eaLnBrk="0" hangingPunct="0">
              <a:spcBef>
                <a:spcPts val="600"/>
              </a:spcBef>
              <a:buChar char="•"/>
              <a:defRPr sz="2400">
                <a:solidFill>
                  <a:srgbClr val="000000"/>
                </a:solidFill>
                <a:latin typeface="Calibri" pitchFamily="34" charset="0"/>
                <a:ea typeface="MS Gothic" pitchFamily="49" charset="-128"/>
              </a:defRPr>
            </a:lvl3pPr>
            <a:lvl4pPr marL="1600200" indent="-228600" eaLnBrk="0" hangingPunct="0">
              <a:spcBef>
                <a:spcPts val="500"/>
              </a:spcBef>
              <a:buChar char="–"/>
              <a:defRPr sz="2000">
                <a:solidFill>
                  <a:srgbClr val="000000"/>
                </a:solidFill>
                <a:latin typeface="Calibri" pitchFamily="34" charset="0"/>
                <a:ea typeface="MS Gothic" pitchFamily="49" charset="-128"/>
              </a:defRPr>
            </a:lvl4pPr>
            <a:lvl5pPr marL="2057400" indent="-228600" eaLnBrk="0" hangingPunct="0">
              <a:spcBef>
                <a:spcPts val="500"/>
              </a:spcBef>
              <a:buChar char="»"/>
              <a:defRPr sz="2000">
                <a:solidFill>
                  <a:srgbClr val="000000"/>
                </a:solidFill>
                <a:latin typeface="Calibri" pitchFamily="34" charset="0"/>
                <a:ea typeface="MS Gothic" pitchFamily="49" charset="-128"/>
              </a:defRPr>
            </a:lvl5pPr>
            <a:lvl6pPr marL="2514600" indent="-228600" defTabSz="449263" eaLnBrk="0" fontAlgn="base" hangingPunct="0">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6pPr>
            <a:lvl7pPr marL="2971800" indent="-228600" defTabSz="449263" eaLnBrk="0" fontAlgn="base" hangingPunct="0">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7pPr>
            <a:lvl8pPr marL="3429000" indent="-228600" defTabSz="449263" eaLnBrk="0" fontAlgn="base" hangingPunct="0">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8pPr>
            <a:lvl9pPr marL="3886200" indent="-228600" defTabSz="449263" eaLnBrk="0" fontAlgn="base" hangingPunct="0">
              <a:spcBef>
                <a:spcPts val="500"/>
              </a:spcBef>
              <a:spcAft>
                <a:spcPct val="0"/>
              </a:spcAft>
              <a:buClr>
                <a:srgbClr val="000000"/>
              </a:buClr>
              <a:buSzPct val="100000"/>
              <a:buFont typeface="Arial" charset="0"/>
              <a:buChar char="»"/>
              <a:defRPr sz="2000">
                <a:solidFill>
                  <a:srgbClr val="000000"/>
                </a:solidFill>
                <a:latin typeface="Calibri" pitchFamily="34" charset="0"/>
                <a:ea typeface="MS Gothic" pitchFamily="49" charset="-128"/>
              </a:defRPr>
            </a:lvl9pPr>
          </a:lstStyle>
          <a:p>
            <a:pPr eaLnBrk="1" hangingPunct="1">
              <a:spcBef>
                <a:spcPct val="0"/>
              </a:spcBef>
              <a:buClr>
                <a:srgbClr val="BFBFBF"/>
              </a:buClr>
              <a:buFont typeface="Arial" charset="0"/>
              <a:buNone/>
            </a:pPr>
            <a:r>
              <a:rPr lang="en-US" altLang="en-US" sz="1600" dirty="0" err="1">
                <a:solidFill>
                  <a:schemeClr val="bg1"/>
                </a:solidFill>
                <a:latin typeface="Arial" charset="0"/>
              </a:rPr>
              <a:t>Ond</a:t>
            </a:r>
            <a:r>
              <a:rPr lang="cs-CZ" altLang="en-US" sz="1600" dirty="0" err="1">
                <a:solidFill>
                  <a:schemeClr val="bg1"/>
                </a:solidFill>
                <a:latin typeface="Arial" charset="0"/>
              </a:rPr>
              <a:t>řej</a:t>
            </a:r>
            <a:r>
              <a:rPr lang="cs-CZ" altLang="en-US" sz="1600" dirty="0">
                <a:solidFill>
                  <a:schemeClr val="bg1"/>
                </a:solidFill>
                <a:latin typeface="Arial" charset="0"/>
              </a:rPr>
              <a:t> Strnad et al., </a:t>
            </a:r>
            <a:r>
              <a:rPr lang="en-US" altLang="en-US" sz="1600" dirty="0">
                <a:solidFill>
                  <a:schemeClr val="bg1"/>
                </a:solidFill>
                <a:latin typeface="Arial" charset="0"/>
              </a:rPr>
              <a:t>Masaryk University, Czech Republic</a:t>
            </a:r>
            <a:endParaRPr lang="cs-CZ" altLang="en-US" sz="1600" dirty="0">
              <a:solidFill>
                <a:schemeClr val="bg1"/>
              </a:solidFill>
              <a:latin typeface="Arial" charset="0"/>
            </a:endParaRPr>
          </a:p>
          <a:p>
            <a:pPr eaLnBrk="1" hangingPunct="1">
              <a:spcBef>
                <a:spcPct val="0"/>
              </a:spcBef>
              <a:buFont typeface="Arial" charset="0"/>
              <a:buNone/>
            </a:pPr>
            <a:endParaRPr lang="cs-CZ" altLang="en-US" sz="1600" dirty="0">
              <a:solidFill>
                <a:schemeClr val="bg1"/>
              </a:solidFill>
              <a:latin typeface="Arial"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4763"/>
            <a:ext cx="9163050" cy="6867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4056700" y="2302301"/>
            <a:ext cx="4781694" cy="2800767"/>
          </a:xfrm>
          <a:prstGeom prst="rect">
            <a:avLst/>
          </a:prstGeom>
          <a:noFill/>
        </p:spPr>
        <p:txBody>
          <a:bodyPr wrap="none" rtlCol="0">
            <a:spAutoFit/>
          </a:bodyPr>
          <a:lstStyle/>
          <a:p>
            <a:pPr algn="r"/>
            <a:r>
              <a:rPr lang="en-US" sz="4400" b="1" dirty="0">
                <a:solidFill>
                  <a:srgbClr val="E99211"/>
                </a:solidFill>
                <a:latin typeface="+mn-lt"/>
                <a:ea typeface="+mn-ea"/>
              </a:rPr>
              <a:t>Visualization </a:t>
            </a:r>
            <a:endParaRPr lang="cs-CZ" sz="4400" b="1" dirty="0">
              <a:solidFill>
                <a:srgbClr val="E99211"/>
              </a:solidFill>
              <a:latin typeface="+mn-lt"/>
              <a:ea typeface="+mn-ea"/>
            </a:endParaRPr>
          </a:p>
          <a:p>
            <a:pPr algn="r"/>
            <a:r>
              <a:rPr lang="en-US" sz="4400" b="1" dirty="0">
                <a:solidFill>
                  <a:srgbClr val="E99211"/>
                </a:solidFill>
                <a:latin typeface="+mn-lt"/>
                <a:ea typeface="+mn-ea"/>
              </a:rPr>
              <a:t>and Visual Analysis </a:t>
            </a:r>
            <a:endParaRPr lang="cs-CZ" sz="4400" b="1" dirty="0">
              <a:solidFill>
                <a:srgbClr val="E99211"/>
              </a:solidFill>
              <a:latin typeface="+mn-lt"/>
              <a:ea typeface="+mn-ea"/>
            </a:endParaRPr>
          </a:p>
          <a:p>
            <a:pPr algn="r"/>
            <a:r>
              <a:rPr lang="en-US" sz="4400" b="1" dirty="0">
                <a:solidFill>
                  <a:srgbClr val="E99211"/>
                </a:solidFill>
                <a:latin typeface="+mn-lt"/>
                <a:ea typeface="+mn-ea"/>
              </a:rPr>
              <a:t>of Proteins </a:t>
            </a:r>
            <a:endParaRPr lang="cs-CZ" sz="4400" b="1" dirty="0">
              <a:solidFill>
                <a:srgbClr val="E99211"/>
              </a:solidFill>
              <a:latin typeface="+mn-lt"/>
              <a:ea typeface="+mn-ea"/>
            </a:endParaRPr>
          </a:p>
          <a:p>
            <a:pPr algn="r"/>
            <a:r>
              <a:rPr lang="en-US" sz="4400" b="1" dirty="0">
                <a:solidFill>
                  <a:srgbClr val="E99211"/>
                </a:solidFill>
                <a:latin typeface="+mn-lt"/>
                <a:ea typeface="+mn-ea"/>
              </a:rPr>
              <a:t>and their Dynamics</a:t>
            </a:r>
            <a:endParaRPr lang="cs-CZ" sz="3200" b="1" dirty="0"/>
          </a:p>
        </p:txBody>
      </p:sp>
      <p:sp>
        <p:nvSpPr>
          <p:cNvPr id="3" name="TextovéPole 2"/>
          <p:cNvSpPr txBox="1"/>
          <p:nvPr/>
        </p:nvSpPr>
        <p:spPr>
          <a:xfrm>
            <a:off x="5395120" y="5107831"/>
            <a:ext cx="3450753" cy="769441"/>
          </a:xfrm>
          <a:prstGeom prst="rect">
            <a:avLst/>
          </a:prstGeom>
          <a:noFill/>
        </p:spPr>
        <p:txBody>
          <a:bodyPr wrap="none" rtlCol="0">
            <a:spAutoFit/>
          </a:bodyPr>
          <a:lstStyle/>
          <a:p>
            <a:pPr algn="r"/>
            <a:r>
              <a:rPr lang="cs-CZ" sz="2800" b="1" dirty="0"/>
              <a:t>Barbora Kozlíková</a:t>
            </a:r>
          </a:p>
          <a:p>
            <a:pPr algn="r"/>
            <a:r>
              <a:rPr lang="cs-CZ" sz="1600" dirty="0" err="1"/>
              <a:t>VisIt</a:t>
            </a:r>
            <a:r>
              <a:rPr lang="cs-CZ" sz="1600" dirty="0"/>
              <a:t> </a:t>
            </a:r>
            <a:r>
              <a:rPr lang="cs-CZ" sz="1600" dirty="0" err="1"/>
              <a:t>Lab</a:t>
            </a:r>
            <a:r>
              <a:rPr lang="cs-CZ" sz="1600" dirty="0"/>
              <a:t>, FI MU</a:t>
            </a:r>
          </a:p>
        </p:txBody>
      </p:sp>
      <p:sp>
        <p:nvSpPr>
          <p:cNvPr id="15" name="Zástupný symbol pro datum 1"/>
          <p:cNvSpPr>
            <a:spLocks noGrp="1"/>
          </p:cNvSpPr>
          <p:nvPr>
            <p:ph type="dt" sz="half" idx="11"/>
          </p:nvPr>
        </p:nvSpPr>
        <p:spPr>
          <a:xfrm>
            <a:off x="107504" y="6381328"/>
            <a:ext cx="2895600" cy="365125"/>
          </a:xfrm>
        </p:spPr>
        <p:txBody>
          <a:bodyPr/>
          <a:lstStyle/>
          <a:p>
            <a:pPr algn="l"/>
            <a:r>
              <a:rPr lang="cs-CZ" sz="1400" dirty="0">
                <a:solidFill>
                  <a:schemeClr val="bg1">
                    <a:lumMod val="65000"/>
                  </a:schemeClr>
                </a:solidFill>
              </a:rPr>
              <a:t>21. 11. 2018</a:t>
            </a:r>
          </a:p>
        </p:txBody>
      </p:sp>
    </p:spTree>
    <p:extLst>
      <p:ext uri="{BB962C8B-B14F-4D97-AF65-F5344CB8AC3E}">
        <p14:creationId xmlns:p14="http://schemas.microsoft.com/office/powerpoint/2010/main" val="605720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07950" y="0"/>
            <a:ext cx="9036050" cy="1136650"/>
          </a:xfrm>
        </p:spPr>
        <p:txBody>
          <a:bodyPr/>
          <a:lstStyle/>
          <a:p>
            <a:r>
              <a:rPr lang="en-US" altLang="en-US"/>
              <a:t>Single Tunnel Heatmap</a:t>
            </a:r>
          </a:p>
        </p:txBody>
      </p:sp>
      <p:sp>
        <p:nvSpPr>
          <p:cNvPr id="8" name="Rectangle 7"/>
          <p:cNvSpPr/>
          <p:nvPr/>
        </p:nvSpPr>
        <p:spPr>
          <a:xfrm rot="16200000">
            <a:off x="274637" y="4949826"/>
            <a:ext cx="766763" cy="461962"/>
          </a:xfrm>
          <a:prstGeom prst="rect">
            <a:avLst/>
          </a:prstGeom>
          <a:noFill/>
        </p:spPr>
        <p:txBody>
          <a:bodyPr wrap="none">
            <a:spAutoFit/>
          </a:bodyPr>
          <a:lstStyle/>
          <a:p>
            <a:pPr algn="ctr">
              <a:defRPr/>
            </a:pPr>
            <a:r>
              <a:rPr lang="cs-CZ" sz="2400" dirty="0" err="1">
                <a:ln w="0"/>
                <a:solidFill>
                  <a:schemeClr val="tx1"/>
                </a:solidFill>
                <a:effectLst>
                  <a:outerShdw blurRad="38100" dist="19050" dir="2700000" algn="tl" rotWithShape="0">
                    <a:schemeClr val="dk1">
                      <a:alpha val="40000"/>
                    </a:schemeClr>
                  </a:outerShdw>
                </a:effectLst>
                <a:latin typeface="+mj-lt"/>
              </a:rPr>
              <a:t>time</a:t>
            </a:r>
            <a:endParaRPr lang="en-US" sz="2400" dirty="0">
              <a:ln w="0"/>
              <a:solidFill>
                <a:schemeClr val="tx1"/>
              </a:solidFill>
              <a:effectLst>
                <a:outerShdw blurRad="38100" dist="19050" dir="2700000" algn="tl" rotWithShape="0">
                  <a:schemeClr val="dk1">
                    <a:alpha val="40000"/>
                  </a:schemeClr>
                </a:outerShdw>
              </a:effectLst>
              <a:latin typeface="+mj-lt"/>
            </a:endParaRPr>
          </a:p>
        </p:txBody>
      </p:sp>
      <p:pic>
        <p:nvPicPr>
          <p:cNvPr id="51206" name="Content Placeholder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604963"/>
            <a:ext cx="6821488" cy="402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588" y="1571625"/>
            <a:ext cx="407987"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rot="16200000">
            <a:off x="7602977" y="3402469"/>
            <a:ext cx="1918410"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Bottleneck Size</a:t>
            </a:r>
          </a:p>
        </p:txBody>
      </p:sp>
      <p:sp>
        <p:nvSpPr>
          <p:cNvPr id="32" name="Rectangle 31"/>
          <p:cNvSpPr/>
          <p:nvPr/>
        </p:nvSpPr>
        <p:spPr bwMode="auto">
          <a:xfrm>
            <a:off x="7234238" y="1449388"/>
            <a:ext cx="1084262" cy="4292600"/>
          </a:xfrm>
          <a:prstGeom prst="rect">
            <a:avLst/>
          </a:prstGeom>
          <a:noFill/>
          <a:ln w="28575">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a:lstStyle/>
          <a:p>
            <a:pPr eaLnBrk="1" hangingPunct="1">
              <a:buClr>
                <a:srgbClr val="000000"/>
              </a:buClr>
              <a:buSzPct val="100000"/>
              <a:buFont typeface="Times New Roman" panose="02020603050405020304" pitchFamily="18" charset="0"/>
              <a:buNone/>
              <a:defRPr/>
            </a:pPr>
            <a:endParaRPr lang="en-US">
              <a:solidFill>
                <a:schemeClr val="bg1"/>
              </a:solidFill>
              <a:latin typeface="+mj-lt"/>
            </a:endParaRPr>
          </a:p>
        </p:txBody>
      </p:sp>
      <p:sp>
        <p:nvSpPr>
          <p:cNvPr id="33" name="Rectangle 32"/>
          <p:cNvSpPr/>
          <p:nvPr/>
        </p:nvSpPr>
        <p:spPr>
          <a:xfrm>
            <a:off x="6849405" y="5748338"/>
            <a:ext cx="2125390" cy="461665"/>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Threshold: 1.4 </a:t>
            </a:r>
            <a:r>
              <a:rPr lang="cs-CZ" sz="2400" dirty="0">
                <a:solidFill>
                  <a:schemeClr val="tx1"/>
                </a:solidFill>
                <a:latin typeface="+mj-lt"/>
              </a:rPr>
              <a:t>Å</a:t>
            </a:r>
            <a:r>
              <a:rPr lang="en-US" sz="2200" dirty="0">
                <a:ln w="0"/>
                <a:solidFill>
                  <a:schemeClr val="tx1"/>
                </a:solidFill>
                <a:effectLst>
                  <a:outerShdw blurRad="38100" dist="19050" dir="2700000" algn="tl" rotWithShape="0">
                    <a:schemeClr val="dk1">
                      <a:alpha val="40000"/>
                    </a:schemeClr>
                  </a:outerShdw>
                </a:effectLst>
                <a:latin typeface="+mj-lt"/>
              </a:rPr>
              <a:t> </a:t>
            </a:r>
          </a:p>
        </p:txBody>
      </p:sp>
      <p:sp>
        <p:nvSpPr>
          <p:cNvPr id="34" name="Rectangle 33"/>
          <p:cNvSpPr/>
          <p:nvPr/>
        </p:nvSpPr>
        <p:spPr>
          <a:xfrm>
            <a:off x="1412850" y="5551488"/>
            <a:ext cx="1055738" cy="338554"/>
          </a:xfrm>
          <a:prstGeom prst="rect">
            <a:avLst/>
          </a:prstGeom>
          <a:noFill/>
        </p:spPr>
        <p:txBody>
          <a:bodyPr wrap="none">
            <a:spAutoFit/>
          </a:bodyPr>
          <a:lstStyle/>
          <a:p>
            <a:pPr algn="ctr">
              <a:defRPr/>
            </a:pPr>
            <a:r>
              <a:rPr lang="en-US" sz="1600" dirty="0">
                <a:ln w="0"/>
                <a:solidFill>
                  <a:schemeClr val="tx1"/>
                </a:solidFill>
                <a:effectLst>
                  <a:outerShdw blurRad="38100" dist="19050" dir="2700000" algn="tl" rotWithShape="0">
                    <a:schemeClr val="dk1">
                      <a:alpha val="40000"/>
                    </a:schemeClr>
                  </a:outerShdw>
                </a:effectLst>
                <a:latin typeface="+mj-lt"/>
              </a:rPr>
              <a:t>Active Site</a:t>
            </a:r>
          </a:p>
        </p:txBody>
      </p:sp>
      <p:sp>
        <p:nvSpPr>
          <p:cNvPr id="35" name="Rectangle 34"/>
          <p:cNvSpPr/>
          <p:nvPr/>
        </p:nvSpPr>
        <p:spPr>
          <a:xfrm>
            <a:off x="4402138" y="5559425"/>
            <a:ext cx="1693862" cy="338554"/>
          </a:xfrm>
          <a:prstGeom prst="rect">
            <a:avLst/>
          </a:prstGeom>
          <a:noFill/>
        </p:spPr>
        <p:txBody>
          <a:bodyPr wrap="none">
            <a:spAutoFit/>
          </a:bodyPr>
          <a:lstStyle/>
          <a:p>
            <a:pPr algn="ctr">
              <a:defRPr/>
            </a:pPr>
            <a:r>
              <a:rPr lang="en-US" sz="1600" dirty="0">
                <a:ln w="0"/>
                <a:solidFill>
                  <a:schemeClr val="tx1"/>
                </a:solidFill>
                <a:effectLst>
                  <a:outerShdw blurRad="38100" dist="19050" dir="2700000" algn="tl" rotWithShape="0">
                    <a:schemeClr val="dk1">
                      <a:alpha val="40000"/>
                    </a:schemeClr>
                  </a:outerShdw>
                </a:effectLst>
                <a:latin typeface="+mj-lt"/>
              </a:rPr>
              <a:t>Molecular Surface</a:t>
            </a:r>
          </a:p>
        </p:txBody>
      </p:sp>
      <p:sp>
        <p:nvSpPr>
          <p:cNvPr id="19" name="Rectangle 18"/>
          <p:cNvSpPr/>
          <p:nvPr/>
        </p:nvSpPr>
        <p:spPr>
          <a:xfrm rot="16200000">
            <a:off x="649998" y="4934099"/>
            <a:ext cx="805029" cy="461665"/>
          </a:xfrm>
          <a:prstGeom prst="rect">
            <a:avLst/>
          </a:prstGeom>
          <a:noFill/>
        </p:spPr>
        <p:txBody>
          <a:bodyPr wrap="none">
            <a:spAutoFit/>
          </a:bodyPr>
          <a:lstStyle/>
          <a:p>
            <a:pPr algn="ctr">
              <a:defRPr/>
            </a:pPr>
            <a:r>
              <a:rPr lang="en-US" sz="2400" dirty="0" err="1">
                <a:ln w="0"/>
                <a:solidFill>
                  <a:schemeClr val="tx1"/>
                </a:solidFill>
                <a:effectLst>
                  <a:outerShdw blurRad="38100" dist="19050" dir="2700000" algn="tl" rotWithShape="0">
                    <a:schemeClr val="dk1">
                      <a:alpha val="40000"/>
                    </a:schemeClr>
                  </a:outerShdw>
                </a:effectLst>
                <a:latin typeface="+mj-lt"/>
              </a:rPr>
              <a:t>T</a:t>
            </a:r>
            <a:r>
              <a:rPr lang="cs-CZ" sz="2400" dirty="0" err="1">
                <a:ln w="0"/>
                <a:solidFill>
                  <a:schemeClr val="tx1"/>
                </a:solidFill>
                <a:effectLst>
                  <a:outerShdw blurRad="38100" dist="19050" dir="2700000" algn="tl" rotWithShape="0">
                    <a:schemeClr val="dk1">
                      <a:alpha val="40000"/>
                    </a:schemeClr>
                  </a:outerShdw>
                </a:effectLst>
                <a:latin typeface="+mj-lt"/>
              </a:rPr>
              <a:t>ime</a:t>
            </a:r>
            <a:endParaRPr lang="en-US" sz="2400" dirty="0">
              <a:ln w="0"/>
              <a:solidFill>
                <a:schemeClr val="tx1"/>
              </a:solidFill>
              <a:effectLst>
                <a:outerShdw blurRad="38100" dist="19050" dir="2700000" algn="tl" rotWithShape="0">
                  <a:schemeClr val="dk1">
                    <a:alpha val="40000"/>
                  </a:schemeClr>
                </a:outerShdw>
              </a:effectLst>
              <a:latin typeface="+mj-lt"/>
            </a:endParaRPr>
          </a:p>
        </p:txBody>
      </p:sp>
      <p:sp>
        <p:nvSpPr>
          <p:cNvPr id="21" name="Left-Up Arrow 20"/>
          <p:cNvSpPr/>
          <p:nvPr/>
        </p:nvSpPr>
        <p:spPr bwMode="auto">
          <a:xfrm rot="5400000">
            <a:off x="3034506" y="2269332"/>
            <a:ext cx="1871663" cy="5524500"/>
          </a:xfrm>
          <a:prstGeom prst="leftUpArrow">
            <a:avLst>
              <a:gd name="adj1" fmla="val 1789"/>
              <a:gd name="adj2" fmla="val 4133"/>
              <a:gd name="adj3" fmla="val 10071"/>
            </a:avLst>
          </a:prstGeom>
          <a:solidFill>
            <a:schemeClr val="tx1"/>
          </a:solidFill>
          <a:ln w="9525" cap="flat" cmpd="sng" algn="ctr">
            <a:solidFill>
              <a:schemeClr val="tx1"/>
            </a:solidFill>
            <a:prstDash val="solid"/>
            <a:round/>
            <a:headEnd type="none" w="med" len="med"/>
            <a:tailEnd type="none" w="med" len="med"/>
          </a:ln>
          <a:effectLst/>
          <a:extLst/>
        </p:spPr>
        <p:txBody>
          <a:bodyPr/>
          <a:lstStyle/>
          <a:p>
            <a:pPr eaLnBrk="1" hangingPunct="1">
              <a:buClr>
                <a:srgbClr val="000000"/>
              </a:buClr>
              <a:buSzPct val="100000"/>
              <a:buFont typeface="Times New Roman" panose="02020603050405020304" pitchFamily="18" charset="0"/>
              <a:buNone/>
              <a:defRPr/>
            </a:pPr>
            <a:endParaRPr lang="en-US">
              <a:latin typeface="+mj-lt"/>
            </a:endParaRPr>
          </a:p>
        </p:txBody>
      </p:sp>
      <p:sp>
        <p:nvSpPr>
          <p:cNvPr id="22" name="Rectangle 21"/>
          <p:cNvSpPr/>
          <p:nvPr/>
        </p:nvSpPr>
        <p:spPr>
          <a:xfrm>
            <a:off x="2769764" y="5878513"/>
            <a:ext cx="1794722"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T</a:t>
            </a:r>
            <a:r>
              <a:rPr lang="cs-CZ" sz="2200" dirty="0" err="1">
                <a:ln w="0"/>
                <a:solidFill>
                  <a:schemeClr val="tx1"/>
                </a:solidFill>
                <a:effectLst>
                  <a:outerShdw blurRad="38100" dist="19050" dir="2700000" algn="tl" rotWithShape="0">
                    <a:schemeClr val="dk1">
                      <a:alpha val="40000"/>
                    </a:schemeClr>
                  </a:outerShdw>
                </a:effectLst>
                <a:latin typeface="+mj-lt"/>
              </a:rPr>
              <a:t>unnel</a:t>
            </a:r>
            <a:r>
              <a:rPr lang="cs-CZ" sz="2200" dirty="0">
                <a:ln w="0"/>
                <a:solidFill>
                  <a:schemeClr val="tx1"/>
                </a:solidFill>
                <a:effectLst>
                  <a:outerShdw blurRad="38100" dist="19050" dir="2700000" algn="tl" rotWithShape="0">
                    <a:schemeClr val="dk1">
                      <a:alpha val="40000"/>
                    </a:schemeClr>
                  </a:outerShdw>
                </a:effectLst>
                <a:latin typeface="+mj-lt"/>
              </a:rPr>
              <a:t> </a:t>
            </a:r>
            <a:r>
              <a:rPr lang="en-US" sz="2200" dirty="0" err="1">
                <a:ln w="0"/>
                <a:solidFill>
                  <a:schemeClr val="tx1"/>
                </a:solidFill>
                <a:effectLst>
                  <a:outerShdw blurRad="38100" dist="19050" dir="2700000" algn="tl" rotWithShape="0">
                    <a:schemeClr val="dk1">
                      <a:alpha val="40000"/>
                    </a:schemeClr>
                  </a:outerShdw>
                </a:effectLst>
                <a:latin typeface="+mj-lt"/>
              </a:rPr>
              <a:t>L</a:t>
            </a:r>
            <a:r>
              <a:rPr lang="cs-CZ" sz="2200" dirty="0" err="1">
                <a:ln w="0"/>
                <a:solidFill>
                  <a:schemeClr val="tx1"/>
                </a:solidFill>
                <a:effectLst>
                  <a:outerShdw blurRad="38100" dist="19050" dir="2700000" algn="tl" rotWithShape="0">
                    <a:schemeClr val="dk1">
                      <a:alpha val="40000"/>
                    </a:schemeClr>
                  </a:outerShdw>
                </a:effectLst>
                <a:latin typeface="+mj-lt"/>
              </a:rPr>
              <a:t>ength</a:t>
            </a:r>
            <a:endParaRPr lang="en-US" sz="2200" dirty="0">
              <a:ln w="0"/>
              <a:solidFill>
                <a:schemeClr val="tx1"/>
              </a:solidFill>
              <a:effectLst>
                <a:outerShdw blurRad="38100" dist="19050" dir="2700000" algn="tl" rotWithShape="0">
                  <a:schemeClr val="dk1">
                    <a:alpha val="40000"/>
                  </a:schemeClr>
                </a:outerShdw>
              </a:effectLst>
              <a:latin typeface="+mj-lt"/>
            </a:endParaRPr>
          </a:p>
        </p:txBody>
      </p:sp>
      <p:cxnSp>
        <p:nvCxnSpPr>
          <p:cNvPr id="18" name="Straight Arrow Connector 17"/>
          <p:cNvCxnSpPr>
            <a:cxnSpLocks noChangeShapeType="1"/>
          </p:cNvCxnSpPr>
          <p:nvPr/>
        </p:nvCxnSpPr>
        <p:spPr bwMode="auto">
          <a:xfrm flipV="1">
            <a:off x="879475" y="3581400"/>
            <a:ext cx="423545" cy="4763"/>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07950" y="0"/>
            <a:ext cx="9036050" cy="1136650"/>
          </a:xfrm>
        </p:spPr>
        <p:txBody>
          <a:bodyPr/>
          <a:lstStyle/>
          <a:p>
            <a:r>
              <a:rPr lang="en-US" altLang="en-US"/>
              <a:t>Single Tunnel Heatmap</a:t>
            </a:r>
          </a:p>
        </p:txBody>
      </p:sp>
      <p:sp>
        <p:nvSpPr>
          <p:cNvPr id="8" name="Rectangle 7"/>
          <p:cNvSpPr/>
          <p:nvPr/>
        </p:nvSpPr>
        <p:spPr>
          <a:xfrm rot="16200000">
            <a:off x="274637" y="4949826"/>
            <a:ext cx="766763" cy="461962"/>
          </a:xfrm>
          <a:prstGeom prst="rect">
            <a:avLst/>
          </a:prstGeom>
          <a:noFill/>
        </p:spPr>
        <p:txBody>
          <a:bodyPr wrap="none">
            <a:spAutoFit/>
          </a:bodyPr>
          <a:lstStyle/>
          <a:p>
            <a:pPr algn="ctr">
              <a:defRPr/>
            </a:pPr>
            <a:r>
              <a:rPr lang="cs-CZ" sz="2400" dirty="0" err="1">
                <a:ln w="0"/>
                <a:solidFill>
                  <a:schemeClr val="tx1"/>
                </a:solidFill>
                <a:effectLst>
                  <a:outerShdw blurRad="38100" dist="19050" dir="2700000" algn="tl" rotWithShape="0">
                    <a:schemeClr val="dk1">
                      <a:alpha val="40000"/>
                    </a:schemeClr>
                  </a:outerShdw>
                </a:effectLst>
                <a:latin typeface="+mj-lt"/>
              </a:rPr>
              <a:t>time</a:t>
            </a:r>
            <a:endParaRPr lang="en-US" sz="2400" dirty="0">
              <a:ln w="0"/>
              <a:solidFill>
                <a:schemeClr val="tx1"/>
              </a:solidFill>
              <a:effectLst>
                <a:outerShdw blurRad="38100" dist="19050" dir="2700000" algn="tl" rotWithShape="0">
                  <a:schemeClr val="dk1">
                    <a:alpha val="40000"/>
                  </a:schemeClr>
                </a:outerShdw>
              </a:effectLst>
              <a:latin typeface="+mj-lt"/>
            </a:endParaRPr>
          </a:p>
        </p:txBody>
      </p:sp>
      <p:pic>
        <p:nvPicPr>
          <p:cNvPr id="53254" name="Content Placeholder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604963"/>
            <a:ext cx="6821488" cy="402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5"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588" y="1571625"/>
            <a:ext cx="407987"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rot="16200000">
            <a:off x="7602977" y="3402469"/>
            <a:ext cx="1918410"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Bottleneck Size</a:t>
            </a:r>
          </a:p>
        </p:txBody>
      </p:sp>
      <p:sp>
        <p:nvSpPr>
          <p:cNvPr id="32" name="Rectangle 31"/>
          <p:cNvSpPr/>
          <p:nvPr/>
        </p:nvSpPr>
        <p:spPr bwMode="auto">
          <a:xfrm>
            <a:off x="7234238" y="1449388"/>
            <a:ext cx="1084262" cy="4292600"/>
          </a:xfrm>
          <a:prstGeom prst="rect">
            <a:avLst/>
          </a:prstGeom>
          <a:noFill/>
          <a:ln w="28575">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a:lstStyle/>
          <a:p>
            <a:pPr eaLnBrk="1" hangingPunct="1">
              <a:buClr>
                <a:srgbClr val="000000"/>
              </a:buClr>
              <a:buSzPct val="100000"/>
              <a:buFont typeface="Times New Roman" panose="02020603050405020304" pitchFamily="18" charset="0"/>
              <a:buNone/>
              <a:defRPr/>
            </a:pPr>
            <a:endParaRPr lang="en-US">
              <a:solidFill>
                <a:schemeClr val="bg1"/>
              </a:solidFill>
              <a:latin typeface="+mj-lt"/>
            </a:endParaRPr>
          </a:p>
        </p:txBody>
      </p:sp>
      <p:sp>
        <p:nvSpPr>
          <p:cNvPr id="33" name="Rectangle 32"/>
          <p:cNvSpPr/>
          <p:nvPr/>
        </p:nvSpPr>
        <p:spPr>
          <a:xfrm>
            <a:off x="6849405" y="5748338"/>
            <a:ext cx="2125390" cy="461665"/>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Threshold: 1.8 </a:t>
            </a:r>
            <a:r>
              <a:rPr lang="cs-CZ" sz="2400" dirty="0">
                <a:solidFill>
                  <a:schemeClr val="tx1"/>
                </a:solidFill>
                <a:latin typeface="+mj-lt"/>
              </a:rPr>
              <a:t>Å</a:t>
            </a:r>
            <a:r>
              <a:rPr lang="en-US" sz="2200" dirty="0">
                <a:ln w="0"/>
                <a:solidFill>
                  <a:schemeClr val="tx1"/>
                </a:solidFill>
                <a:effectLst>
                  <a:outerShdw blurRad="38100" dist="19050" dir="2700000" algn="tl" rotWithShape="0">
                    <a:schemeClr val="dk1">
                      <a:alpha val="40000"/>
                    </a:schemeClr>
                  </a:outerShdw>
                </a:effectLst>
                <a:latin typeface="+mj-lt"/>
              </a:rPr>
              <a:t> </a:t>
            </a:r>
          </a:p>
        </p:txBody>
      </p:sp>
      <p:sp>
        <p:nvSpPr>
          <p:cNvPr id="34" name="Rectangle 33"/>
          <p:cNvSpPr/>
          <p:nvPr/>
        </p:nvSpPr>
        <p:spPr>
          <a:xfrm>
            <a:off x="1412850" y="5551488"/>
            <a:ext cx="1055738" cy="338554"/>
          </a:xfrm>
          <a:prstGeom prst="rect">
            <a:avLst/>
          </a:prstGeom>
          <a:noFill/>
        </p:spPr>
        <p:txBody>
          <a:bodyPr wrap="none">
            <a:spAutoFit/>
          </a:bodyPr>
          <a:lstStyle/>
          <a:p>
            <a:pPr algn="ctr">
              <a:defRPr/>
            </a:pPr>
            <a:r>
              <a:rPr lang="en-US" sz="1600" dirty="0">
                <a:ln w="0"/>
                <a:solidFill>
                  <a:schemeClr val="tx1"/>
                </a:solidFill>
                <a:effectLst>
                  <a:outerShdw blurRad="38100" dist="19050" dir="2700000" algn="tl" rotWithShape="0">
                    <a:schemeClr val="dk1">
                      <a:alpha val="40000"/>
                    </a:schemeClr>
                  </a:outerShdw>
                </a:effectLst>
                <a:latin typeface="+mj-lt"/>
              </a:rPr>
              <a:t>Active Site</a:t>
            </a:r>
          </a:p>
        </p:txBody>
      </p:sp>
      <p:sp>
        <p:nvSpPr>
          <p:cNvPr id="35" name="Rectangle 34"/>
          <p:cNvSpPr/>
          <p:nvPr/>
        </p:nvSpPr>
        <p:spPr>
          <a:xfrm>
            <a:off x="4402138" y="5559425"/>
            <a:ext cx="1693862" cy="338554"/>
          </a:xfrm>
          <a:prstGeom prst="rect">
            <a:avLst/>
          </a:prstGeom>
          <a:noFill/>
        </p:spPr>
        <p:txBody>
          <a:bodyPr wrap="none">
            <a:spAutoFit/>
          </a:bodyPr>
          <a:lstStyle/>
          <a:p>
            <a:pPr algn="ctr">
              <a:defRPr/>
            </a:pPr>
            <a:r>
              <a:rPr lang="en-US" sz="1600" dirty="0">
                <a:ln w="0"/>
                <a:solidFill>
                  <a:schemeClr val="tx1"/>
                </a:solidFill>
                <a:effectLst>
                  <a:outerShdw blurRad="38100" dist="19050" dir="2700000" algn="tl" rotWithShape="0">
                    <a:schemeClr val="dk1">
                      <a:alpha val="40000"/>
                    </a:schemeClr>
                  </a:outerShdw>
                </a:effectLst>
                <a:latin typeface="+mj-lt"/>
              </a:rPr>
              <a:t>Molecular Surface</a:t>
            </a:r>
          </a:p>
        </p:txBody>
      </p:sp>
      <p:sp>
        <p:nvSpPr>
          <p:cNvPr id="18" name="Rectangle 17"/>
          <p:cNvSpPr/>
          <p:nvPr/>
        </p:nvSpPr>
        <p:spPr>
          <a:xfrm rot="16200000">
            <a:off x="649998" y="4934099"/>
            <a:ext cx="805029" cy="461665"/>
          </a:xfrm>
          <a:prstGeom prst="rect">
            <a:avLst/>
          </a:prstGeom>
          <a:noFill/>
        </p:spPr>
        <p:txBody>
          <a:bodyPr wrap="none">
            <a:spAutoFit/>
          </a:bodyPr>
          <a:lstStyle/>
          <a:p>
            <a:pPr algn="ctr">
              <a:defRPr/>
            </a:pPr>
            <a:r>
              <a:rPr lang="en-US" sz="2400" dirty="0" err="1">
                <a:ln w="0"/>
                <a:solidFill>
                  <a:schemeClr val="tx1"/>
                </a:solidFill>
                <a:effectLst>
                  <a:outerShdw blurRad="38100" dist="19050" dir="2700000" algn="tl" rotWithShape="0">
                    <a:schemeClr val="dk1">
                      <a:alpha val="40000"/>
                    </a:schemeClr>
                  </a:outerShdw>
                </a:effectLst>
                <a:latin typeface="+mj-lt"/>
              </a:rPr>
              <a:t>T</a:t>
            </a:r>
            <a:r>
              <a:rPr lang="cs-CZ" sz="2400" dirty="0" err="1">
                <a:ln w="0"/>
                <a:solidFill>
                  <a:schemeClr val="tx1"/>
                </a:solidFill>
                <a:effectLst>
                  <a:outerShdw blurRad="38100" dist="19050" dir="2700000" algn="tl" rotWithShape="0">
                    <a:schemeClr val="dk1">
                      <a:alpha val="40000"/>
                    </a:schemeClr>
                  </a:outerShdw>
                </a:effectLst>
                <a:latin typeface="+mj-lt"/>
              </a:rPr>
              <a:t>ime</a:t>
            </a:r>
            <a:endParaRPr lang="en-US" sz="2400" dirty="0">
              <a:ln w="0"/>
              <a:solidFill>
                <a:schemeClr val="tx1"/>
              </a:solidFill>
              <a:effectLst>
                <a:outerShdw blurRad="38100" dist="19050" dir="2700000" algn="tl" rotWithShape="0">
                  <a:schemeClr val="dk1">
                    <a:alpha val="40000"/>
                  </a:schemeClr>
                </a:outerShdw>
              </a:effectLst>
              <a:latin typeface="+mj-lt"/>
            </a:endParaRPr>
          </a:p>
        </p:txBody>
      </p:sp>
      <p:sp>
        <p:nvSpPr>
          <p:cNvPr id="19" name="Left-Up Arrow 18"/>
          <p:cNvSpPr/>
          <p:nvPr/>
        </p:nvSpPr>
        <p:spPr bwMode="auto">
          <a:xfrm rot="5400000">
            <a:off x="3034506" y="2269332"/>
            <a:ext cx="1871663" cy="5524500"/>
          </a:xfrm>
          <a:prstGeom prst="leftUpArrow">
            <a:avLst>
              <a:gd name="adj1" fmla="val 1789"/>
              <a:gd name="adj2" fmla="val 4133"/>
              <a:gd name="adj3" fmla="val 10071"/>
            </a:avLst>
          </a:prstGeom>
          <a:solidFill>
            <a:schemeClr val="tx1"/>
          </a:solidFill>
          <a:ln w="9525" cap="flat" cmpd="sng" algn="ctr">
            <a:solidFill>
              <a:schemeClr val="tx1"/>
            </a:solidFill>
            <a:prstDash val="solid"/>
            <a:round/>
            <a:headEnd type="none" w="med" len="med"/>
            <a:tailEnd type="none" w="med" len="med"/>
          </a:ln>
          <a:effectLst/>
          <a:extLst/>
        </p:spPr>
        <p:txBody>
          <a:bodyPr/>
          <a:lstStyle/>
          <a:p>
            <a:pPr eaLnBrk="1" hangingPunct="1">
              <a:buClr>
                <a:srgbClr val="000000"/>
              </a:buClr>
              <a:buSzPct val="100000"/>
              <a:buFont typeface="Times New Roman" panose="02020603050405020304" pitchFamily="18" charset="0"/>
              <a:buNone/>
              <a:defRPr/>
            </a:pPr>
            <a:endParaRPr lang="en-US">
              <a:latin typeface="+mj-lt"/>
            </a:endParaRPr>
          </a:p>
        </p:txBody>
      </p:sp>
      <p:sp>
        <p:nvSpPr>
          <p:cNvPr id="21" name="Rectangle 20"/>
          <p:cNvSpPr/>
          <p:nvPr/>
        </p:nvSpPr>
        <p:spPr>
          <a:xfrm>
            <a:off x="2769764" y="5878513"/>
            <a:ext cx="1794722"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T</a:t>
            </a:r>
            <a:r>
              <a:rPr lang="cs-CZ" sz="2200" dirty="0" err="1">
                <a:ln w="0"/>
                <a:solidFill>
                  <a:schemeClr val="tx1"/>
                </a:solidFill>
                <a:effectLst>
                  <a:outerShdw blurRad="38100" dist="19050" dir="2700000" algn="tl" rotWithShape="0">
                    <a:schemeClr val="dk1">
                      <a:alpha val="40000"/>
                    </a:schemeClr>
                  </a:outerShdw>
                </a:effectLst>
                <a:latin typeface="+mj-lt"/>
              </a:rPr>
              <a:t>unnel</a:t>
            </a:r>
            <a:r>
              <a:rPr lang="cs-CZ" sz="2200" dirty="0">
                <a:ln w="0"/>
                <a:solidFill>
                  <a:schemeClr val="tx1"/>
                </a:solidFill>
                <a:effectLst>
                  <a:outerShdw blurRad="38100" dist="19050" dir="2700000" algn="tl" rotWithShape="0">
                    <a:schemeClr val="dk1">
                      <a:alpha val="40000"/>
                    </a:schemeClr>
                  </a:outerShdw>
                </a:effectLst>
                <a:latin typeface="+mj-lt"/>
              </a:rPr>
              <a:t> </a:t>
            </a:r>
            <a:r>
              <a:rPr lang="en-US" sz="2200" dirty="0">
                <a:ln w="0"/>
                <a:solidFill>
                  <a:schemeClr val="tx1"/>
                </a:solidFill>
                <a:effectLst>
                  <a:outerShdw blurRad="38100" dist="19050" dir="2700000" algn="tl" rotWithShape="0">
                    <a:schemeClr val="dk1">
                      <a:alpha val="40000"/>
                    </a:schemeClr>
                  </a:outerShdw>
                </a:effectLst>
                <a:latin typeface="+mj-lt"/>
              </a:rPr>
              <a:t>L</a:t>
            </a:r>
            <a:r>
              <a:rPr lang="cs-CZ" sz="2200" dirty="0" err="1">
                <a:ln w="0"/>
                <a:solidFill>
                  <a:schemeClr val="tx1"/>
                </a:solidFill>
                <a:effectLst>
                  <a:outerShdw blurRad="38100" dist="19050" dir="2700000" algn="tl" rotWithShape="0">
                    <a:schemeClr val="dk1">
                      <a:alpha val="40000"/>
                    </a:schemeClr>
                  </a:outerShdw>
                </a:effectLst>
                <a:latin typeface="+mj-lt"/>
              </a:rPr>
              <a:t>ength</a:t>
            </a:r>
            <a:endParaRPr lang="en-US" sz="2200" dirty="0">
              <a:ln w="0"/>
              <a:solidFill>
                <a:schemeClr val="tx1"/>
              </a:solidFill>
              <a:effectLst>
                <a:outerShdw blurRad="38100" dist="19050" dir="2700000" algn="tl" rotWithShape="0">
                  <a:schemeClr val="dk1">
                    <a:alpha val="40000"/>
                  </a:schemeClr>
                </a:outerShdw>
              </a:effectLst>
              <a:latin typeface="+mj-lt"/>
            </a:endParaRPr>
          </a:p>
        </p:txBody>
      </p:sp>
      <p:cxnSp>
        <p:nvCxnSpPr>
          <p:cNvPr id="17" name="Straight Arrow Connector 16"/>
          <p:cNvCxnSpPr>
            <a:cxnSpLocks noChangeShapeType="1"/>
          </p:cNvCxnSpPr>
          <p:nvPr/>
        </p:nvCxnSpPr>
        <p:spPr bwMode="auto">
          <a:xfrm flipV="1">
            <a:off x="879475" y="3581400"/>
            <a:ext cx="423545" cy="4763"/>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07950" y="0"/>
            <a:ext cx="9036050" cy="1136650"/>
          </a:xfrm>
        </p:spPr>
        <p:txBody>
          <a:bodyPr/>
          <a:lstStyle/>
          <a:p>
            <a:r>
              <a:rPr lang="en-US" altLang="en-US"/>
              <a:t>All vs. Single Tunnel Heatmaps</a:t>
            </a:r>
          </a:p>
        </p:txBody>
      </p:sp>
      <p:pic>
        <p:nvPicPr>
          <p:cNvPr id="56323" name="Content Placeholder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557338"/>
            <a:ext cx="4321175" cy="2665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Content Placeholder 13"/>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4211638" y="3257550"/>
            <a:ext cx="4700587" cy="2774950"/>
          </a:xfrm>
        </p:spPr>
      </p:pic>
      <p:sp>
        <p:nvSpPr>
          <p:cNvPr id="6" name="Rectangle 5"/>
          <p:cNvSpPr/>
          <p:nvPr/>
        </p:nvSpPr>
        <p:spPr>
          <a:xfrm>
            <a:off x="5076825" y="1681163"/>
            <a:ext cx="2940420" cy="769441"/>
          </a:xfrm>
          <a:prstGeom prst="rect">
            <a:avLst/>
          </a:prstGeom>
          <a:noFill/>
        </p:spPr>
        <p:txBody>
          <a:bodyPr wrap="none">
            <a:spAutoFit/>
          </a:bodyPr>
          <a:lstStyle/>
          <a:p>
            <a:pPr>
              <a:defRPr/>
            </a:pPr>
            <a:r>
              <a:rPr lang="en-US" sz="2200" dirty="0">
                <a:ln w="0"/>
                <a:solidFill>
                  <a:schemeClr val="tx1"/>
                </a:solidFill>
                <a:effectLst>
                  <a:outerShdw blurRad="38100" dist="19050" dir="2700000" algn="tl" rotWithShape="0">
                    <a:schemeClr val="dk1">
                      <a:alpha val="40000"/>
                    </a:schemeClr>
                  </a:outerShdw>
                </a:effectLst>
                <a:latin typeface="+mj-lt"/>
              </a:rPr>
              <a:t>Enables filtering among </a:t>
            </a:r>
            <a:br>
              <a:rPr lang="en-US" sz="2200" dirty="0">
                <a:ln w="0"/>
                <a:solidFill>
                  <a:schemeClr val="tx1"/>
                </a:solidFill>
                <a:effectLst>
                  <a:outerShdw blurRad="38100" dist="19050" dir="2700000" algn="tl" rotWithShape="0">
                    <a:schemeClr val="dk1">
                      <a:alpha val="40000"/>
                    </a:schemeClr>
                  </a:outerShdw>
                </a:effectLst>
                <a:latin typeface="+mj-lt"/>
              </a:rPr>
            </a:br>
            <a:r>
              <a:rPr lang="en-US" sz="2200" dirty="0">
                <a:ln w="0"/>
                <a:solidFill>
                  <a:schemeClr val="tx1"/>
                </a:solidFill>
                <a:effectLst>
                  <a:outerShdw blurRad="38100" dist="19050" dir="2700000" algn="tl" rotWithShape="0">
                    <a:schemeClr val="dk1">
                      <a:alpha val="40000"/>
                    </a:schemeClr>
                  </a:outerShdw>
                </a:effectLst>
                <a:latin typeface="+mj-lt"/>
              </a:rPr>
              <a:t>many tunnels </a:t>
            </a:r>
          </a:p>
        </p:txBody>
      </p:sp>
      <p:sp>
        <p:nvSpPr>
          <p:cNvPr id="7" name="Rectangle 6"/>
          <p:cNvSpPr/>
          <p:nvPr/>
        </p:nvSpPr>
        <p:spPr>
          <a:xfrm>
            <a:off x="669892" y="4581525"/>
            <a:ext cx="3424271" cy="769441"/>
          </a:xfrm>
          <a:prstGeom prst="rect">
            <a:avLst/>
          </a:prstGeom>
          <a:noFill/>
        </p:spPr>
        <p:txBody>
          <a:bodyPr wrap="none">
            <a:spAutoFit/>
          </a:bodyPr>
          <a:lstStyle/>
          <a:p>
            <a:pPr algn="r">
              <a:defRPr/>
            </a:pPr>
            <a:r>
              <a:rPr lang="en-US" sz="2200" dirty="0">
                <a:ln w="0"/>
                <a:solidFill>
                  <a:schemeClr val="tx1"/>
                </a:solidFill>
                <a:effectLst>
                  <a:outerShdw blurRad="38100" dist="19050" dir="2700000" algn="tl" rotWithShape="0">
                    <a:schemeClr val="dk1">
                      <a:alpha val="40000"/>
                    </a:schemeClr>
                  </a:outerShdw>
                </a:effectLst>
                <a:latin typeface="+mj-lt"/>
              </a:rPr>
              <a:t>Enables detailed exploration</a:t>
            </a:r>
            <a:br>
              <a:rPr lang="en-US" sz="2200" dirty="0">
                <a:ln w="0"/>
                <a:solidFill>
                  <a:schemeClr val="tx1"/>
                </a:solidFill>
                <a:effectLst>
                  <a:outerShdw blurRad="38100" dist="19050" dir="2700000" algn="tl" rotWithShape="0">
                    <a:schemeClr val="dk1">
                      <a:alpha val="40000"/>
                    </a:schemeClr>
                  </a:outerShdw>
                </a:effectLst>
                <a:latin typeface="+mj-lt"/>
              </a:rPr>
            </a:br>
            <a:r>
              <a:rPr lang="en-US" sz="2200" dirty="0">
                <a:ln w="0"/>
                <a:solidFill>
                  <a:schemeClr val="tx1"/>
                </a:solidFill>
                <a:effectLst>
                  <a:outerShdw blurRad="38100" dist="19050" dir="2700000" algn="tl" rotWithShape="0">
                    <a:schemeClr val="dk1">
                      <a:alpha val="40000"/>
                    </a:schemeClr>
                  </a:outerShdw>
                </a:effectLst>
                <a:latin typeface="+mj-lt"/>
              </a:rPr>
              <a:t>of single tunnel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07950" y="0"/>
            <a:ext cx="9036050" cy="1136650"/>
          </a:xfrm>
        </p:spPr>
        <p:txBody>
          <a:bodyPr/>
          <a:lstStyle/>
          <a:p>
            <a:r>
              <a:rPr lang="en-US" altLang="en-US"/>
              <a:t>MoleCollar</a:t>
            </a:r>
          </a:p>
        </p:txBody>
      </p:sp>
      <p:grpSp>
        <p:nvGrpSpPr>
          <p:cNvPr id="2" name="Group 1"/>
          <p:cNvGrpSpPr/>
          <p:nvPr/>
        </p:nvGrpSpPr>
        <p:grpSpPr>
          <a:xfrm>
            <a:off x="1619250" y="1274763"/>
            <a:ext cx="7158038" cy="4865687"/>
            <a:chOff x="1619250" y="1274763"/>
            <a:chExt cx="7158038" cy="4865687"/>
          </a:xfrm>
        </p:grpSpPr>
        <p:pic>
          <p:nvPicPr>
            <p:cNvPr id="6349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9013" y="1336675"/>
              <a:ext cx="547211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50" y="1417638"/>
              <a:ext cx="30003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60788" y="2720975"/>
              <a:ext cx="1614487"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Oval 8"/>
            <p:cNvSpPr>
              <a:spLocks noChangeArrowheads="1"/>
            </p:cNvSpPr>
            <p:nvPr/>
          </p:nvSpPr>
          <p:spPr bwMode="auto">
            <a:xfrm>
              <a:off x="2786063" y="1838325"/>
              <a:ext cx="3398837" cy="334962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p>
          </p:txBody>
        </p:sp>
        <p:sp>
          <p:nvSpPr>
            <p:cNvPr id="63497" name="Oval 9"/>
            <p:cNvSpPr>
              <a:spLocks noChangeArrowheads="1"/>
            </p:cNvSpPr>
            <p:nvPr/>
          </p:nvSpPr>
          <p:spPr bwMode="auto">
            <a:xfrm>
              <a:off x="2220913" y="1274763"/>
              <a:ext cx="4537075" cy="4471987"/>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p>
          </p:txBody>
        </p:sp>
        <p:pic>
          <p:nvPicPr>
            <p:cNvPr id="63498"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9463" y="5483225"/>
              <a:ext cx="16478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07950" y="0"/>
            <a:ext cx="9036050" cy="1136650"/>
          </a:xfrm>
        </p:spPr>
        <p:txBody>
          <a:bodyPr/>
          <a:lstStyle/>
          <a:p>
            <a:r>
              <a:rPr lang="en-US" altLang="en-US"/>
              <a:t>MoleCollar</a:t>
            </a:r>
            <a:r>
              <a:rPr lang="cs-CZ" altLang="en-US"/>
              <a:t> in Detail</a:t>
            </a:r>
            <a:endParaRPr lang="en-US" alt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788" y="1628775"/>
            <a:ext cx="273526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2163" y="1393825"/>
            <a:ext cx="258762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a:cxnSpLocks noChangeShapeType="1"/>
          </p:cNvCxnSpPr>
          <p:nvPr/>
        </p:nvCxnSpPr>
        <p:spPr bwMode="auto">
          <a:xfrm>
            <a:off x="7239000" y="1581150"/>
            <a:ext cx="85725" cy="833438"/>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6863" y="2520950"/>
            <a:ext cx="90011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2536825"/>
            <a:ext cx="8540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06488" y="2644775"/>
            <a:ext cx="9064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a:spLocks noChangeArrowheads="1"/>
          </p:cNvSpPr>
          <p:nvPr/>
        </p:nvSpPr>
        <p:spPr bwMode="auto">
          <a:xfrm>
            <a:off x="3340100" y="1363663"/>
            <a:ext cx="346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en-US" b="1">
                <a:solidFill>
                  <a:schemeClr val="tx1"/>
                </a:solidFill>
              </a:rPr>
              <a:t>t</a:t>
            </a:r>
            <a:r>
              <a:rPr lang="cs-CZ" altLang="en-US" b="1" baseline="-25000">
                <a:solidFill>
                  <a:schemeClr val="tx1"/>
                </a:solidFill>
              </a:rPr>
              <a:t>2</a:t>
            </a:r>
            <a:endParaRPr lang="en-US" altLang="en-US" b="1" baseline="-25000">
              <a:solidFill>
                <a:schemeClr val="tx1"/>
              </a:solidFill>
            </a:endParaRPr>
          </a:p>
        </p:txBody>
      </p:sp>
      <p:sp>
        <p:nvSpPr>
          <p:cNvPr id="33" name="TextBox 32"/>
          <p:cNvSpPr txBox="1">
            <a:spLocks noChangeArrowheads="1"/>
          </p:cNvSpPr>
          <p:nvPr/>
        </p:nvSpPr>
        <p:spPr bwMode="auto">
          <a:xfrm>
            <a:off x="6256338" y="1363663"/>
            <a:ext cx="346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en-US" b="1">
                <a:solidFill>
                  <a:schemeClr val="tx1"/>
                </a:solidFill>
              </a:rPr>
              <a:t>t</a:t>
            </a:r>
            <a:r>
              <a:rPr lang="cs-CZ" altLang="en-US" b="1" baseline="-25000">
                <a:solidFill>
                  <a:schemeClr val="tx1"/>
                </a:solidFill>
              </a:rPr>
              <a:t>3</a:t>
            </a:r>
            <a:endParaRPr lang="en-US" altLang="en-US" b="1" baseline="-25000">
              <a:solidFill>
                <a:schemeClr val="tx1"/>
              </a:solidFill>
            </a:endParaRPr>
          </a:p>
        </p:txBody>
      </p:sp>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9250" y="1417638"/>
            <a:ext cx="30003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Up Arrow 40"/>
          <p:cNvSpPr>
            <a:spLocks noChangeArrowheads="1"/>
          </p:cNvSpPr>
          <p:nvPr/>
        </p:nvSpPr>
        <p:spPr bwMode="auto">
          <a:xfrm>
            <a:off x="1385888" y="2924175"/>
            <a:ext cx="139700" cy="2592388"/>
          </a:xfrm>
          <a:prstGeom prst="upArrow">
            <a:avLst>
              <a:gd name="adj1" fmla="val 23028"/>
              <a:gd name="adj2" fmla="val 122767"/>
            </a:avLst>
          </a:prstGeom>
          <a:solidFill>
            <a:schemeClr val="tx1"/>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
        <p:nvSpPr>
          <p:cNvPr id="44" name="TextBox 43"/>
          <p:cNvSpPr txBox="1">
            <a:spLocks noChangeArrowheads="1"/>
          </p:cNvSpPr>
          <p:nvPr/>
        </p:nvSpPr>
        <p:spPr bwMode="auto">
          <a:xfrm>
            <a:off x="769938" y="4005263"/>
            <a:ext cx="7191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dirty="0">
                <a:solidFill>
                  <a:schemeClr val="tx1"/>
                </a:solidFill>
              </a:rPr>
              <a:t>T</a:t>
            </a:r>
            <a:r>
              <a:rPr lang="cs-CZ" altLang="en-US" b="1" dirty="0" err="1">
                <a:solidFill>
                  <a:schemeClr val="tx1"/>
                </a:solidFill>
              </a:rPr>
              <a:t>ime</a:t>
            </a:r>
            <a:endParaRPr lang="en-US" altLang="en-US" b="1" baseline="-25000" dirty="0">
              <a:solidFill>
                <a:schemeClr val="tx1"/>
              </a:solidFill>
            </a:endParaRPr>
          </a:p>
        </p:txBody>
      </p:sp>
      <p:pic>
        <p:nvPicPr>
          <p:cNvPr id="45"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19525" y="3783013"/>
            <a:ext cx="1612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8138" y="1577975"/>
            <a:ext cx="261302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a:spLocks/>
          </p:cNvSpPr>
          <p:nvPr/>
        </p:nvSpPr>
        <p:spPr bwMode="auto">
          <a:xfrm>
            <a:off x="525463" y="1895475"/>
            <a:ext cx="2179637" cy="414338"/>
          </a:xfrm>
          <a:custGeom>
            <a:avLst/>
            <a:gdLst>
              <a:gd name="T0" fmla="*/ 0 w 2179320"/>
              <a:gd name="T1" fmla="*/ 369106 h 414128"/>
              <a:gd name="T2" fmla="*/ 724740 w 2179320"/>
              <a:gd name="T3" fmla="*/ 170179 h 414128"/>
              <a:gd name="T4" fmla="*/ 1045156 w 2179320"/>
              <a:gd name="T5" fmla="*/ 154875 h 414128"/>
              <a:gd name="T6" fmla="*/ 1182476 w 2179320"/>
              <a:gd name="T7" fmla="*/ 246691 h 414128"/>
              <a:gd name="T8" fmla="*/ 1518148 w 2179320"/>
              <a:gd name="T9" fmla="*/ 1859 h 414128"/>
              <a:gd name="T10" fmla="*/ 1884332 w 2179320"/>
              <a:gd name="T11" fmla="*/ 399708 h 414128"/>
              <a:gd name="T12" fmla="*/ 2181856 w 2179320"/>
              <a:gd name="T13" fmla="*/ 300247 h 414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79320" h="414128">
                <a:moveTo>
                  <a:pt x="0" y="367611"/>
                </a:moveTo>
                <a:cubicBezTo>
                  <a:pt x="274955" y="286331"/>
                  <a:pt x="549910" y="205051"/>
                  <a:pt x="723900" y="169491"/>
                </a:cubicBezTo>
                <a:cubicBezTo>
                  <a:pt x="897890" y="133931"/>
                  <a:pt x="967740" y="141551"/>
                  <a:pt x="1043940" y="154251"/>
                </a:cubicBezTo>
                <a:cubicBezTo>
                  <a:pt x="1120140" y="166951"/>
                  <a:pt x="1102360" y="271091"/>
                  <a:pt x="1181100" y="245691"/>
                </a:cubicBezTo>
                <a:cubicBezTo>
                  <a:pt x="1259840" y="220291"/>
                  <a:pt x="1399540" y="-23549"/>
                  <a:pt x="1516380" y="1851"/>
                </a:cubicBezTo>
                <a:cubicBezTo>
                  <a:pt x="1633220" y="27251"/>
                  <a:pt x="1771650" y="348561"/>
                  <a:pt x="1882140" y="398091"/>
                </a:cubicBezTo>
                <a:cubicBezTo>
                  <a:pt x="1992630" y="447621"/>
                  <a:pt x="2085975" y="373326"/>
                  <a:pt x="2179320" y="299031"/>
                </a:cubicBezTo>
              </a:path>
            </a:pathLst>
          </a:cu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9" name="Straight Connector 8"/>
          <p:cNvCxnSpPr>
            <a:cxnSpLocks noChangeShapeType="1"/>
          </p:cNvCxnSpPr>
          <p:nvPr/>
        </p:nvCxnSpPr>
        <p:spPr bwMode="auto">
          <a:xfrm>
            <a:off x="1343025" y="1647825"/>
            <a:ext cx="85725" cy="762000"/>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a:spLocks noChangeArrowheads="1"/>
          </p:cNvSpPr>
          <p:nvPr/>
        </p:nvSpPr>
        <p:spPr bwMode="auto">
          <a:xfrm>
            <a:off x="320675" y="1368425"/>
            <a:ext cx="346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en-US" b="1">
                <a:solidFill>
                  <a:schemeClr val="tx1"/>
                </a:solidFill>
              </a:rPr>
              <a:t>t</a:t>
            </a:r>
            <a:r>
              <a:rPr lang="cs-CZ" altLang="en-US" b="1" baseline="-25000">
                <a:solidFill>
                  <a:schemeClr val="tx1"/>
                </a:solidFill>
              </a:rPr>
              <a:t>1</a:t>
            </a:r>
            <a:endParaRPr lang="en-US" altLang="en-US" b="1" baseline="-25000">
              <a:solidFill>
                <a:schemeClr val="tx1"/>
              </a:solidFill>
            </a:endParaRPr>
          </a:p>
        </p:txBody>
      </p:sp>
      <p:sp>
        <p:nvSpPr>
          <p:cNvPr id="3" name="Freeform 2"/>
          <p:cNvSpPr>
            <a:spLocks/>
          </p:cNvSpPr>
          <p:nvPr/>
        </p:nvSpPr>
        <p:spPr bwMode="auto">
          <a:xfrm>
            <a:off x="3638550" y="1811338"/>
            <a:ext cx="2009775" cy="525462"/>
          </a:xfrm>
          <a:custGeom>
            <a:avLst/>
            <a:gdLst>
              <a:gd name="T0" fmla="*/ 0 w 2009775"/>
              <a:gd name="T1" fmla="*/ 462639 h 525766"/>
              <a:gd name="T2" fmla="*/ 381000 w 2009775"/>
              <a:gd name="T3" fmla="*/ 258798 h 525766"/>
              <a:gd name="T4" fmla="*/ 842963 w 2009775"/>
              <a:gd name="T5" fmla="*/ 197172 h 525766"/>
              <a:gd name="T6" fmla="*/ 1057275 w 2009775"/>
              <a:gd name="T7" fmla="*/ 12292 h 525766"/>
              <a:gd name="T8" fmla="*/ 1214438 w 2009775"/>
              <a:gd name="T9" fmla="*/ 45477 h 525766"/>
              <a:gd name="T10" fmla="*/ 1390650 w 2009775"/>
              <a:gd name="T11" fmla="*/ 273019 h 525766"/>
              <a:gd name="T12" fmla="*/ 1724025 w 2009775"/>
              <a:gd name="T13" fmla="*/ 519525 h 525766"/>
              <a:gd name="T14" fmla="*/ 2009775 w 2009775"/>
              <a:gd name="T15" fmla="*/ 429457 h 5257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09775" h="525766">
                <a:moveTo>
                  <a:pt x="0" y="464785"/>
                </a:moveTo>
                <a:cubicBezTo>
                  <a:pt x="120253" y="384616"/>
                  <a:pt x="240506" y="304448"/>
                  <a:pt x="381000" y="259998"/>
                </a:cubicBezTo>
                <a:cubicBezTo>
                  <a:pt x="521494" y="215548"/>
                  <a:pt x="730251" y="239360"/>
                  <a:pt x="842963" y="198085"/>
                </a:cubicBezTo>
                <a:cubicBezTo>
                  <a:pt x="955675" y="156810"/>
                  <a:pt x="995363" y="37748"/>
                  <a:pt x="1057275" y="12348"/>
                </a:cubicBezTo>
                <a:cubicBezTo>
                  <a:pt x="1119187" y="-13052"/>
                  <a:pt x="1158876" y="2029"/>
                  <a:pt x="1214438" y="45685"/>
                </a:cubicBezTo>
                <a:cubicBezTo>
                  <a:pt x="1270000" y="89341"/>
                  <a:pt x="1305719" y="194910"/>
                  <a:pt x="1390650" y="274285"/>
                </a:cubicBezTo>
                <a:cubicBezTo>
                  <a:pt x="1475581" y="353660"/>
                  <a:pt x="1620838" y="495741"/>
                  <a:pt x="1724025" y="521935"/>
                </a:cubicBezTo>
                <a:cubicBezTo>
                  <a:pt x="1827213" y="548129"/>
                  <a:pt x="2009775" y="431448"/>
                  <a:pt x="2009775" y="431448"/>
                </a:cubicBezTo>
              </a:path>
            </a:pathLst>
          </a:cu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24" name="Straight Connector 23"/>
          <p:cNvCxnSpPr>
            <a:cxnSpLocks noChangeShapeType="1"/>
          </p:cNvCxnSpPr>
          <p:nvPr/>
        </p:nvCxnSpPr>
        <p:spPr bwMode="auto">
          <a:xfrm>
            <a:off x="4200525" y="1552575"/>
            <a:ext cx="104775" cy="814388"/>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Freeform 9"/>
          <p:cNvSpPr>
            <a:spLocks/>
          </p:cNvSpPr>
          <p:nvPr/>
        </p:nvSpPr>
        <p:spPr bwMode="auto">
          <a:xfrm>
            <a:off x="6491288" y="1914525"/>
            <a:ext cx="2266950" cy="368300"/>
          </a:xfrm>
          <a:custGeom>
            <a:avLst/>
            <a:gdLst>
              <a:gd name="T0" fmla="*/ 0 w 2266950"/>
              <a:gd name="T1" fmla="*/ 345281 h 367984"/>
              <a:gd name="T2" fmla="*/ 533400 w 2266950"/>
              <a:gd name="T3" fmla="*/ 148674 h 367984"/>
              <a:gd name="T4" fmla="*/ 971550 w 2266950"/>
              <a:gd name="T5" fmla="*/ 95925 h 367984"/>
              <a:gd name="T6" fmla="*/ 1085850 w 2266950"/>
              <a:gd name="T7" fmla="*/ 167856 h 367984"/>
              <a:gd name="T8" fmla="*/ 1300162 w 2266950"/>
              <a:gd name="T9" fmla="*/ 19 h 367984"/>
              <a:gd name="T10" fmla="*/ 1719262 w 2266950"/>
              <a:gd name="T11" fmla="*/ 158265 h 367984"/>
              <a:gd name="T12" fmla="*/ 2062162 w 2266950"/>
              <a:gd name="T13" fmla="*/ 369259 h 367984"/>
              <a:gd name="T14" fmla="*/ 2266950 w 2266950"/>
              <a:gd name="T15" fmla="*/ 230194 h 3679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66950" h="367984">
                <a:moveTo>
                  <a:pt x="0" y="342919"/>
                </a:moveTo>
                <a:cubicBezTo>
                  <a:pt x="185737" y="265925"/>
                  <a:pt x="371475" y="188932"/>
                  <a:pt x="533400" y="147657"/>
                </a:cubicBezTo>
                <a:cubicBezTo>
                  <a:pt x="695325" y="106382"/>
                  <a:pt x="879475" y="92094"/>
                  <a:pt x="971550" y="95269"/>
                </a:cubicBezTo>
                <a:cubicBezTo>
                  <a:pt x="1063625" y="98444"/>
                  <a:pt x="1031081" y="182582"/>
                  <a:pt x="1085850" y="166707"/>
                </a:cubicBezTo>
                <a:cubicBezTo>
                  <a:pt x="1140619" y="150832"/>
                  <a:pt x="1194593" y="1606"/>
                  <a:pt x="1300162" y="19"/>
                </a:cubicBezTo>
                <a:cubicBezTo>
                  <a:pt x="1405731" y="-1568"/>
                  <a:pt x="1592262" y="96063"/>
                  <a:pt x="1719262" y="157182"/>
                </a:cubicBezTo>
                <a:cubicBezTo>
                  <a:pt x="1846262" y="218301"/>
                  <a:pt x="1970881" y="354826"/>
                  <a:pt x="2062162" y="366732"/>
                </a:cubicBezTo>
                <a:cubicBezTo>
                  <a:pt x="2153443" y="378638"/>
                  <a:pt x="2210196" y="303628"/>
                  <a:pt x="2266950" y="228619"/>
                </a:cubicBezTo>
              </a:path>
            </a:pathLst>
          </a:custGeom>
          <a:noFill/>
          <a:ln w="127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nodeType="afterGroup">
                            <p:stCondLst>
                              <p:cond delay="500"/>
                            </p:stCondLst>
                            <p:childTnLst>
                              <p:par>
                                <p:cTn id="12" presetID="10" presetClass="entr" presetSubtype="0" fill="hold" grpId="1"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par>
                          <p:cTn id="23" fill="hold" nodeType="afterGroup">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par>
                          <p:cTn id="27" fill="hold" nodeType="afterGroup">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21" presetClass="entr" presetSubtype="1"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heel(1)">
                                      <p:cBhvr>
                                        <p:cTn id="38" dur="1000"/>
                                        <p:tgtEl>
                                          <p:spTgt spid="26"/>
                                        </p:tgtEl>
                                      </p:cBhvr>
                                    </p:animEffect>
                                  </p:childTnLst>
                                </p:cTn>
                              </p:par>
                            </p:childTnLst>
                          </p:cTn>
                        </p:par>
                        <p:par>
                          <p:cTn id="39" fill="hold" nodeType="afterGroup">
                            <p:stCondLst>
                              <p:cond delay="1000"/>
                            </p:stCondLst>
                            <p:childTnLst>
                              <p:par>
                                <p:cTn id="40" presetID="42" presetClass="path" presetSubtype="0" accel="50000" decel="50000" fill="hold" nodeType="afterEffect">
                                  <p:stCondLst>
                                    <p:cond delay="0"/>
                                  </p:stCondLst>
                                  <p:childTnLst>
                                    <p:animMotion origin="layout" path="M 3.88889E-6 -3.7037E-7 L 0.32951 0.21042 " pathEditMode="relative" rAng="0" ptsTypes="AA">
                                      <p:cBhvr>
                                        <p:cTn id="41" dur="2000" fill="hold"/>
                                        <p:tgtEl>
                                          <p:spTgt spid="26"/>
                                        </p:tgtEl>
                                        <p:attrNameLst>
                                          <p:attrName>ppt_x</p:attrName>
                                          <p:attrName>ppt_y</p:attrName>
                                        </p:attrNameLst>
                                      </p:cBhvr>
                                      <p:rCtr x="16476" y="10509"/>
                                    </p:animMotion>
                                  </p:childTnLst>
                                </p:cTn>
                              </p:par>
                              <p:par>
                                <p:cTn id="42" presetID="6" presetClass="emph" presetSubtype="0" fill="hold" nodeType="withEffect">
                                  <p:stCondLst>
                                    <p:cond delay="0"/>
                                  </p:stCondLst>
                                  <p:childTnLst>
                                    <p:animScale>
                                      <p:cBhvr>
                                        <p:cTn id="43" dur="1800" fill="hold"/>
                                        <p:tgtEl>
                                          <p:spTgt spid="26"/>
                                        </p:tgtEl>
                                      </p:cBhvr>
                                      <p:by x="150000" y="150000"/>
                                    </p:animScale>
                                  </p:childTnLst>
                                </p:cTn>
                              </p:par>
                            </p:childTnLst>
                          </p:cTn>
                        </p:par>
                        <p:par>
                          <p:cTn id="44" fill="hold" nodeType="afterGroup">
                            <p:stCondLst>
                              <p:cond delay="3000"/>
                            </p:stCondLst>
                            <p:childTnLst>
                              <p:par>
                                <p:cTn id="45" presetID="16" presetClass="entr" presetSubtype="21"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par>
                                <p:cTn id="48" presetID="21" presetClass="entr" presetSubtype="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heel(1)">
                                      <p:cBhvr>
                                        <p:cTn id="50" dur="1000"/>
                                        <p:tgtEl>
                                          <p:spTgt spid="22"/>
                                        </p:tgtEl>
                                      </p:cBhvr>
                                    </p:animEffect>
                                  </p:childTnLst>
                                </p:cTn>
                              </p:par>
                            </p:childTnLst>
                          </p:cTn>
                        </p:par>
                        <p:par>
                          <p:cTn id="51" fill="hold" nodeType="afterGroup">
                            <p:stCondLst>
                              <p:cond delay="4000"/>
                            </p:stCondLst>
                            <p:childTnLst>
                              <p:par>
                                <p:cTn id="52" presetID="42" presetClass="path" presetSubtype="0" accel="50000" decel="50000" fill="hold" nodeType="afterEffect">
                                  <p:stCondLst>
                                    <p:cond delay="0"/>
                                  </p:stCondLst>
                                  <p:childTnLst>
                                    <p:animMotion origin="layout" path="M -3.88889E-6 1.85185E-6 L 0.00174 0.22639 " pathEditMode="relative" rAng="0" ptsTypes="AA">
                                      <p:cBhvr>
                                        <p:cTn id="53" dur="2000" fill="hold"/>
                                        <p:tgtEl>
                                          <p:spTgt spid="22"/>
                                        </p:tgtEl>
                                        <p:attrNameLst>
                                          <p:attrName>ppt_x</p:attrName>
                                          <p:attrName>ppt_y</p:attrName>
                                        </p:attrNameLst>
                                      </p:cBhvr>
                                      <p:rCtr x="87" y="11319"/>
                                    </p:animMotion>
                                  </p:childTnLst>
                                </p:cTn>
                              </p:par>
                              <p:par>
                                <p:cTn id="54" presetID="6" presetClass="emph" presetSubtype="0" fill="hold" nodeType="withEffect">
                                  <p:stCondLst>
                                    <p:cond delay="0"/>
                                  </p:stCondLst>
                                  <p:childTnLst>
                                    <p:animScale>
                                      <p:cBhvr>
                                        <p:cTn id="55" dur="1800" fill="hold"/>
                                        <p:tgtEl>
                                          <p:spTgt spid="22"/>
                                        </p:tgtEl>
                                      </p:cBhvr>
                                      <p:by x="150000" y="150000"/>
                                    </p:animScale>
                                  </p:childTnLst>
                                </p:cTn>
                              </p:par>
                            </p:childTnLst>
                          </p:cTn>
                        </p:par>
                        <p:par>
                          <p:cTn id="56" fill="hold" nodeType="afterGroup">
                            <p:stCondLst>
                              <p:cond delay="6000"/>
                            </p:stCondLst>
                            <p:childTnLst>
                              <p:par>
                                <p:cTn id="57" presetID="16" presetClass="entr" presetSubtype="21"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par>
                                <p:cTn id="60" presetID="21" presetClass="entr" presetSubtype="1"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heel(1)">
                                      <p:cBhvr>
                                        <p:cTn id="62" dur="1000"/>
                                        <p:tgtEl>
                                          <p:spTgt spid="23"/>
                                        </p:tgtEl>
                                      </p:cBhvr>
                                    </p:animEffect>
                                  </p:childTnLst>
                                </p:cTn>
                              </p:par>
                            </p:childTnLst>
                          </p:cTn>
                        </p:par>
                        <p:par>
                          <p:cTn id="63" fill="hold" nodeType="afterGroup">
                            <p:stCondLst>
                              <p:cond delay="7000"/>
                            </p:stCondLst>
                            <p:childTnLst>
                              <p:par>
                                <p:cTn id="64" presetID="42" presetClass="path" presetSubtype="0" accel="50000" decel="50000" fill="hold" nodeType="afterEffect">
                                  <p:stCondLst>
                                    <p:cond delay="0"/>
                                  </p:stCondLst>
                                  <p:childTnLst>
                                    <p:animMotion origin="layout" path="M 1.94444E-6 3.33333E-6 L -0.33837 0.22662 " pathEditMode="relative" rAng="0" ptsTypes="AA">
                                      <p:cBhvr>
                                        <p:cTn id="65" dur="2000" fill="hold"/>
                                        <p:tgtEl>
                                          <p:spTgt spid="23"/>
                                        </p:tgtEl>
                                        <p:attrNameLst>
                                          <p:attrName>ppt_x</p:attrName>
                                          <p:attrName>ppt_y</p:attrName>
                                        </p:attrNameLst>
                                      </p:cBhvr>
                                      <p:rCtr x="-16927" y="11319"/>
                                    </p:animMotion>
                                  </p:childTnLst>
                                </p:cTn>
                              </p:par>
                              <p:par>
                                <p:cTn id="66" presetID="6" presetClass="emph" presetSubtype="0" fill="hold" nodeType="withEffect">
                                  <p:stCondLst>
                                    <p:cond delay="0"/>
                                  </p:stCondLst>
                                  <p:childTnLst>
                                    <p:animScale>
                                      <p:cBhvr>
                                        <p:cTn id="67" dur="1800" fill="hold"/>
                                        <p:tgtEl>
                                          <p:spTgt spid="23"/>
                                        </p:tgtEl>
                                      </p:cBhvr>
                                      <p:by x="150000" y="150000"/>
                                    </p:animScale>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xit" presetSubtype="0" fill="hold" nodeType="withEffect">
                                  <p:stCondLst>
                                    <p:cond delay="0"/>
                                  </p:stCondLst>
                                  <p:childTnLst>
                                    <p:animEffect transition="out" filter="fade">
                                      <p:cBhvr>
                                        <p:cTn id="74" dur="500"/>
                                        <p:tgtEl>
                                          <p:spTgt spid="26"/>
                                        </p:tgtEl>
                                      </p:cBhvr>
                                    </p:animEffect>
                                    <p:set>
                                      <p:cBhvr>
                                        <p:cTn id="75" dur="1" fill="hold">
                                          <p:stCondLst>
                                            <p:cond delay="499"/>
                                          </p:stCondLst>
                                        </p:cTn>
                                        <p:tgtEl>
                                          <p:spTgt spid="2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2"/>
                                        </p:tgtEl>
                                      </p:cBhvr>
                                    </p:animEffect>
                                    <p:set>
                                      <p:cBhvr>
                                        <p:cTn id="78" dur="1" fill="hold">
                                          <p:stCondLst>
                                            <p:cond delay="499"/>
                                          </p:stCondLst>
                                        </p:cTn>
                                        <p:tgtEl>
                                          <p:spTgt spid="22"/>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3"/>
                                        </p:tgtEl>
                                      </p:cBhvr>
                                    </p:animEffect>
                                    <p:set>
                                      <p:cBhvr>
                                        <p:cTn id="81" dur="1" fill="hold">
                                          <p:stCondLst>
                                            <p:cond delay="499"/>
                                          </p:stCondLst>
                                        </p:cTn>
                                        <p:tgtEl>
                                          <p:spTgt spid="2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
                                        </p:tgtEl>
                                      </p:cBhvr>
                                    </p:animEffect>
                                    <p:set>
                                      <p:cBhvr>
                                        <p:cTn id="84" dur="1" fill="hold">
                                          <p:stCondLst>
                                            <p:cond delay="499"/>
                                          </p:stCondLst>
                                        </p:cTn>
                                        <p:tgtEl>
                                          <p:spTgt spid="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childTnLst>
                          </p:cTn>
                        </p:par>
                        <p:par>
                          <p:cTn id="91" fill="hold" nodeType="afterGroup">
                            <p:stCondLst>
                              <p:cond delay="500"/>
                            </p:stCondLst>
                            <p:childTnLst>
                              <p:par>
                                <p:cTn id="92" presetID="10" presetClass="exit" presetSubtype="0" fill="hold" nodeType="afterEffect">
                                  <p:stCondLst>
                                    <p:cond delay="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4"/>
                                        </p:tgtEl>
                                      </p:cBhvr>
                                    </p:animEffect>
                                    <p:set>
                                      <p:cBhvr>
                                        <p:cTn id="97" dur="1" fill="hold">
                                          <p:stCondLst>
                                            <p:cond delay="499"/>
                                          </p:stCondLst>
                                        </p:cTn>
                                        <p:tgtEl>
                                          <p:spTgt spid="24"/>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5"/>
                                        </p:tgtEl>
                                      </p:cBhvr>
                                    </p:animEffect>
                                    <p:set>
                                      <p:cBhvr>
                                        <p:cTn id="100" dur="1" fill="hold">
                                          <p:stCondLst>
                                            <p:cond delay="499"/>
                                          </p:stCondLst>
                                        </p:cTn>
                                        <p:tgtEl>
                                          <p:spTgt spid="25"/>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7"/>
                                        </p:tgtEl>
                                      </p:cBhvr>
                                    </p:animEffect>
                                    <p:set>
                                      <p:cBhvr>
                                        <p:cTn id="109" dur="1" fill="hold">
                                          <p:stCondLst>
                                            <p:cond delay="499"/>
                                          </p:stCondLst>
                                        </p:cTn>
                                        <p:tgtEl>
                                          <p:spTgt spid="7"/>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30"/>
                                        </p:tgtEl>
                                      </p:cBhvr>
                                    </p:animEffect>
                                    <p:set>
                                      <p:cBhvr>
                                        <p:cTn id="112" dur="1" fill="hold">
                                          <p:stCondLst>
                                            <p:cond delay="499"/>
                                          </p:stCondLst>
                                        </p:cTn>
                                        <p:tgtEl>
                                          <p:spTgt spid="30"/>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500"/>
                                        <p:tgtEl>
                                          <p:spTgt spid="32"/>
                                        </p:tgtEl>
                                      </p:cBhvr>
                                    </p:animEffect>
                                    <p:set>
                                      <p:cBhvr>
                                        <p:cTn id="115" dur="1" fill="hold">
                                          <p:stCondLst>
                                            <p:cond delay="499"/>
                                          </p:stCondLst>
                                        </p:cTn>
                                        <p:tgtEl>
                                          <p:spTgt spid="32"/>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par>
                                <p:cTn id="119" presetID="42" presetClass="path" presetSubtype="0" accel="50000" decel="50000" fill="hold" nodeType="withEffect">
                                  <p:stCondLst>
                                    <p:cond delay="0"/>
                                  </p:stCondLst>
                                  <p:childTnLst>
                                    <p:animMotion origin="layout" path="M -2.77778E-6 2.59259E-6 L -0.0059 -0.15533 " pathEditMode="relative" rAng="0" ptsTypes="AA">
                                      <p:cBhvr>
                                        <p:cTn id="120" dur="2000" fill="hold"/>
                                        <p:tgtEl>
                                          <p:spTgt spid="45"/>
                                        </p:tgtEl>
                                        <p:attrNameLst>
                                          <p:attrName>ppt_x</p:attrName>
                                          <p:attrName>ppt_y</p:attrName>
                                        </p:attrNameLst>
                                      </p:cBhvr>
                                      <p:rCtr x="-295" y="-7778"/>
                                    </p:animMotion>
                                  </p:childTnLst>
                                </p:cTn>
                              </p:par>
                            </p:childTnLst>
                          </p:cTn>
                        </p:par>
                        <p:par>
                          <p:cTn id="121" fill="hold" nodeType="afterGroup">
                            <p:stCondLst>
                              <p:cond delay="2500"/>
                            </p:stCondLst>
                            <p:childTnLst>
                              <p:par>
                                <p:cTn id="122" presetID="10" presetClass="entr" presetSubtype="0" fill="hold" nodeType="after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fade">
                                      <p:cBhvr>
                                        <p:cTn id="124" dur="500"/>
                                        <p:tgtEl>
                                          <p:spTgt spid="3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fade">
                                      <p:cBhvr>
                                        <p:cTn id="127" dur="500"/>
                                        <p:tgtEl>
                                          <p:spTgt spid="44"/>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41"/>
                                        </p:tgtEl>
                                        <p:attrNameLst>
                                          <p:attrName>style.visibility</p:attrName>
                                        </p:attrNameLst>
                                      </p:cBhvr>
                                      <p:to>
                                        <p:strVal val="visible"/>
                                      </p:to>
                                    </p:set>
                                    <p:animEffect transition="in" filter="wipe(down)">
                                      <p:cBhvr>
                                        <p:cTn id="1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p:bldP spid="33" grpId="1"/>
      <p:bldP spid="41" grpId="0" animBg="1"/>
      <p:bldP spid="44" grpId="0"/>
      <p:bldP spid="2" grpId="0" animBg="1"/>
      <p:bldP spid="2" grpId="1" animBg="1"/>
      <p:bldP spid="30" grpId="0"/>
      <p:bldP spid="3" grpId="0" animBg="1"/>
      <p:bldP spid="3" grpId="1" animBg="1"/>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07950" y="0"/>
            <a:ext cx="9036050" cy="1136650"/>
          </a:xfrm>
        </p:spPr>
        <p:txBody>
          <a:bodyPr/>
          <a:lstStyle/>
          <a:p>
            <a:r>
              <a:rPr lang="en-US" altLang="en-US"/>
              <a:t>MoleCollar</a:t>
            </a:r>
            <a:r>
              <a:rPr lang="cs-CZ" altLang="en-US"/>
              <a:t> in Detail</a:t>
            </a:r>
            <a:endParaRPr lang="en-US" alt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9013" y="1336675"/>
            <a:ext cx="547211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50" y="1417638"/>
            <a:ext cx="30003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2717800"/>
            <a:ext cx="161448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a:cxnSpLocks noChangeShapeType="1"/>
          </p:cNvCxnSpPr>
          <p:nvPr/>
        </p:nvCxnSpPr>
        <p:spPr bwMode="auto">
          <a:xfrm flipH="1">
            <a:off x="4625975" y="2852738"/>
            <a:ext cx="368300" cy="452437"/>
          </a:xfrm>
          <a:prstGeom prst="straightConnector1">
            <a:avLst/>
          </a:prstGeom>
          <a:noFill/>
          <a:ln w="38100"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35"/>
          <p:cNvSpPr txBox="1">
            <a:spLocks noChangeArrowheads="1"/>
          </p:cNvSpPr>
          <p:nvPr/>
        </p:nvSpPr>
        <p:spPr bwMode="auto">
          <a:xfrm>
            <a:off x="5068888" y="2760663"/>
            <a:ext cx="2988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dirty="0">
                <a:solidFill>
                  <a:schemeClr val="tx1"/>
                </a:solidFill>
              </a:rPr>
              <a:t>S</a:t>
            </a:r>
            <a:r>
              <a:rPr lang="cs-CZ" altLang="en-US" b="1" dirty="0" err="1">
                <a:solidFill>
                  <a:schemeClr val="tx1"/>
                </a:solidFill>
              </a:rPr>
              <a:t>hape</a:t>
            </a:r>
            <a:r>
              <a:rPr lang="cs-CZ" altLang="en-US" b="1" dirty="0">
                <a:solidFill>
                  <a:schemeClr val="tx1"/>
                </a:solidFill>
              </a:rPr>
              <a:t> </a:t>
            </a:r>
            <a:r>
              <a:rPr lang="en-US" altLang="en-US" b="1" dirty="0">
                <a:solidFill>
                  <a:schemeClr val="tx1"/>
                </a:solidFill>
              </a:rPr>
              <a:t>St</a:t>
            </a:r>
            <a:r>
              <a:rPr lang="cs-CZ" altLang="en-US" b="1" dirty="0" err="1">
                <a:solidFill>
                  <a:schemeClr val="tx1"/>
                </a:solidFill>
              </a:rPr>
              <a:t>ability</a:t>
            </a:r>
            <a:r>
              <a:rPr lang="cs-CZ" altLang="en-US" b="1" dirty="0">
                <a:solidFill>
                  <a:schemeClr val="tx1"/>
                </a:solidFill>
              </a:rPr>
              <a:t> </a:t>
            </a:r>
            <a:r>
              <a:rPr lang="cs-CZ" altLang="en-US" b="1" dirty="0" err="1">
                <a:solidFill>
                  <a:schemeClr val="tx1"/>
                </a:solidFill>
              </a:rPr>
              <a:t>over</a:t>
            </a:r>
            <a:r>
              <a:rPr lang="cs-CZ" altLang="en-US" b="1" dirty="0">
                <a:solidFill>
                  <a:schemeClr val="tx1"/>
                </a:solidFill>
              </a:rPr>
              <a:t> </a:t>
            </a:r>
            <a:r>
              <a:rPr lang="en-US" altLang="en-US" b="1" dirty="0">
                <a:solidFill>
                  <a:schemeClr val="tx1"/>
                </a:solidFill>
              </a:rPr>
              <a:t>T</a:t>
            </a:r>
            <a:r>
              <a:rPr lang="cs-CZ" altLang="en-US" b="1" dirty="0" err="1">
                <a:solidFill>
                  <a:schemeClr val="tx1"/>
                </a:solidFill>
              </a:rPr>
              <a:t>ime</a:t>
            </a:r>
            <a:endParaRPr lang="en-US" altLang="en-US" b="1" baseline="-25000" dirty="0">
              <a:solidFill>
                <a:schemeClr val="tx1"/>
              </a:solidFill>
            </a:endParaRPr>
          </a:p>
        </p:txBody>
      </p:sp>
      <p:sp>
        <p:nvSpPr>
          <p:cNvPr id="38" name="TextBox 37"/>
          <p:cNvSpPr txBox="1">
            <a:spLocks noChangeArrowheads="1"/>
          </p:cNvSpPr>
          <p:nvPr/>
        </p:nvSpPr>
        <p:spPr bwMode="auto">
          <a:xfrm>
            <a:off x="4368800" y="3567113"/>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dirty="0">
                <a:solidFill>
                  <a:schemeClr val="tx1"/>
                </a:solidFill>
              </a:rPr>
              <a:t>E</a:t>
            </a:r>
            <a:r>
              <a:rPr lang="cs-CZ" altLang="en-US" b="1" dirty="0" err="1">
                <a:solidFill>
                  <a:schemeClr val="tx1"/>
                </a:solidFill>
              </a:rPr>
              <a:t>mpty</a:t>
            </a:r>
            <a:r>
              <a:rPr lang="cs-CZ" altLang="en-US" b="1" dirty="0">
                <a:solidFill>
                  <a:schemeClr val="tx1"/>
                </a:solidFill>
              </a:rPr>
              <a:t> </a:t>
            </a:r>
            <a:r>
              <a:rPr lang="en-US" altLang="en-US" b="1" dirty="0" err="1">
                <a:solidFill>
                  <a:schemeClr val="tx1"/>
                </a:solidFill>
              </a:rPr>
              <a:t>S</a:t>
            </a:r>
            <a:r>
              <a:rPr lang="cs-CZ" altLang="en-US" b="1" dirty="0">
                <a:solidFill>
                  <a:schemeClr val="tx1"/>
                </a:solidFill>
              </a:rPr>
              <a:t>pace</a:t>
            </a:r>
            <a:endParaRPr lang="en-US" altLang="en-US" b="1" baseline="-25000" dirty="0">
              <a:solidFill>
                <a:schemeClr val="tx1"/>
              </a:solidFill>
            </a:endParaRPr>
          </a:p>
        </p:txBody>
      </p:sp>
      <p:sp>
        <p:nvSpPr>
          <p:cNvPr id="41" name="Oval 40"/>
          <p:cNvSpPr>
            <a:spLocks noChangeArrowheads="1"/>
          </p:cNvSpPr>
          <p:nvPr/>
        </p:nvSpPr>
        <p:spPr bwMode="auto">
          <a:xfrm>
            <a:off x="2786063" y="1838325"/>
            <a:ext cx="3398837" cy="334962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p>
        </p:txBody>
      </p:sp>
      <p:sp>
        <p:nvSpPr>
          <p:cNvPr id="42" name="Oval 41"/>
          <p:cNvSpPr>
            <a:spLocks noChangeArrowheads="1"/>
          </p:cNvSpPr>
          <p:nvPr/>
        </p:nvSpPr>
        <p:spPr bwMode="auto">
          <a:xfrm>
            <a:off x="2220913" y="1274763"/>
            <a:ext cx="4537075" cy="4471987"/>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p>
        </p:txBody>
      </p:sp>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9463" y="5483225"/>
            <a:ext cx="16478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 name="Elbow Connector 69"/>
          <p:cNvCxnSpPr>
            <a:cxnSpLocks noChangeShapeType="1"/>
          </p:cNvCxnSpPr>
          <p:nvPr/>
        </p:nvCxnSpPr>
        <p:spPr bwMode="auto">
          <a:xfrm rot="10800000">
            <a:off x="5105400" y="4848225"/>
            <a:ext cx="2028825" cy="938213"/>
          </a:xfrm>
          <a:prstGeom prst="bentConnector3">
            <a:avLst>
              <a:gd name="adj1" fmla="val 33097"/>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Elbow Connector 70"/>
          <p:cNvCxnSpPr>
            <a:cxnSpLocks noChangeShapeType="1"/>
          </p:cNvCxnSpPr>
          <p:nvPr/>
        </p:nvCxnSpPr>
        <p:spPr bwMode="auto">
          <a:xfrm rot="10800000">
            <a:off x="5305425" y="5381625"/>
            <a:ext cx="1809750" cy="671513"/>
          </a:xfrm>
          <a:prstGeom prst="bentConnector3">
            <a:avLst>
              <a:gd name="adj1" fmla="val 5105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550" name="Up Arrow 71"/>
          <p:cNvSpPr>
            <a:spLocks noChangeArrowheads="1"/>
          </p:cNvSpPr>
          <p:nvPr/>
        </p:nvSpPr>
        <p:spPr bwMode="auto">
          <a:xfrm>
            <a:off x="1385888" y="2924175"/>
            <a:ext cx="139700" cy="2592388"/>
          </a:xfrm>
          <a:prstGeom prst="upArrow">
            <a:avLst>
              <a:gd name="adj1" fmla="val 23028"/>
              <a:gd name="adj2" fmla="val 122767"/>
            </a:avLst>
          </a:prstGeom>
          <a:solidFill>
            <a:schemeClr val="tx1"/>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
        <p:nvSpPr>
          <p:cNvPr id="65551" name="TextBox 72"/>
          <p:cNvSpPr txBox="1">
            <a:spLocks noChangeArrowheads="1"/>
          </p:cNvSpPr>
          <p:nvPr/>
        </p:nvSpPr>
        <p:spPr bwMode="auto">
          <a:xfrm>
            <a:off x="769938" y="4005263"/>
            <a:ext cx="7191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dirty="0">
                <a:solidFill>
                  <a:schemeClr val="tx1"/>
                </a:solidFill>
              </a:rPr>
              <a:t>T</a:t>
            </a:r>
            <a:r>
              <a:rPr lang="cs-CZ" altLang="en-US" b="1" dirty="0" err="1">
                <a:solidFill>
                  <a:schemeClr val="tx1"/>
                </a:solidFill>
              </a:rPr>
              <a:t>ime</a:t>
            </a:r>
            <a:endParaRPr lang="en-US" altLang="en-US" b="1" baseline="-25000" dirty="0">
              <a:solidFill>
                <a:schemeClr val="tx1"/>
              </a:solidFill>
            </a:endParaRPr>
          </a:p>
        </p:txBody>
      </p:sp>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5375" y="4133850"/>
            <a:ext cx="12557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8700" y="4148138"/>
            <a:ext cx="6826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0063" y="3757613"/>
            <a:ext cx="350678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87091">
            <a:off x="6335713" y="3716338"/>
            <a:ext cx="9715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84963" y="4905375"/>
            <a:ext cx="5810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012613">
            <a:off x="6481763" y="4133850"/>
            <a:ext cx="95726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p:cNvSpPr>
            <a:spLocks/>
          </p:cNvSpPr>
          <p:nvPr/>
        </p:nvSpPr>
        <p:spPr bwMode="auto">
          <a:xfrm>
            <a:off x="4405313" y="3267075"/>
            <a:ext cx="285750" cy="295275"/>
          </a:xfrm>
          <a:custGeom>
            <a:avLst/>
            <a:gdLst>
              <a:gd name="T0" fmla="*/ 289145 w 253080"/>
              <a:gd name="T1" fmla="*/ 48280423 h 209550"/>
              <a:gd name="T2" fmla="*/ 289145 w 253080"/>
              <a:gd name="T3" fmla="*/ 48280423 h 209550"/>
              <a:gd name="T4" fmla="*/ 958719 w 253080"/>
              <a:gd name="T5" fmla="*/ 3219219 h 209550"/>
              <a:gd name="T6" fmla="*/ 1150032 w 253080"/>
              <a:gd name="T7" fmla="*/ 0 h 209550"/>
              <a:gd name="T8" fmla="*/ 1580480 w 253080"/>
              <a:gd name="T9" fmla="*/ 3219219 h 209550"/>
              <a:gd name="T10" fmla="*/ 1676127 w 253080"/>
              <a:gd name="T11" fmla="*/ 12874337 h 209550"/>
              <a:gd name="T12" fmla="*/ 1819604 w 253080"/>
              <a:gd name="T13" fmla="*/ 16093939 h 209550"/>
              <a:gd name="T14" fmla="*/ 1915261 w 253080"/>
              <a:gd name="T15" fmla="*/ 38624210 h 209550"/>
              <a:gd name="T16" fmla="*/ 2058742 w 253080"/>
              <a:gd name="T17" fmla="*/ 45061352 h 209550"/>
              <a:gd name="T18" fmla="*/ 2345713 w 253080"/>
              <a:gd name="T19" fmla="*/ 51498768 h 209550"/>
              <a:gd name="T20" fmla="*/ 2489180 w 253080"/>
              <a:gd name="T21" fmla="*/ 54717476 h 209550"/>
              <a:gd name="T22" fmla="*/ 2489180 w 253080"/>
              <a:gd name="T23" fmla="*/ 86904250 h 209550"/>
              <a:gd name="T24" fmla="*/ 2393539 w 253080"/>
              <a:gd name="T25" fmla="*/ 96560378 h 209550"/>
              <a:gd name="T26" fmla="*/ 2345713 w 253080"/>
              <a:gd name="T27" fmla="*/ 106216458 h 209550"/>
              <a:gd name="T28" fmla="*/ 2058742 w 253080"/>
              <a:gd name="T29" fmla="*/ 115872204 h 209550"/>
              <a:gd name="T30" fmla="*/ 1963095 w 253080"/>
              <a:gd name="T31" fmla="*/ 125528688 h 209550"/>
              <a:gd name="T32" fmla="*/ 1723952 w 253080"/>
              <a:gd name="T33" fmla="*/ 141621227 h 209550"/>
              <a:gd name="T34" fmla="*/ 863059 w 253080"/>
              <a:gd name="T35" fmla="*/ 138402926 h 209550"/>
              <a:gd name="T36" fmla="*/ 432629 w 253080"/>
              <a:gd name="T37" fmla="*/ 119091008 h 209550"/>
              <a:gd name="T38" fmla="*/ 289145 w 253080"/>
              <a:gd name="T39" fmla="*/ 112653949 h 209550"/>
              <a:gd name="T40" fmla="*/ 145662 w 253080"/>
              <a:gd name="T41" fmla="*/ 106216458 h 209550"/>
              <a:gd name="T42" fmla="*/ 97839 w 253080"/>
              <a:gd name="T43" fmla="*/ 96560378 h 209550"/>
              <a:gd name="T44" fmla="*/ 2188 w 253080"/>
              <a:gd name="T45" fmla="*/ 86904250 h 209550"/>
              <a:gd name="T46" fmla="*/ 145662 w 253080"/>
              <a:gd name="T47" fmla="*/ 64373639 h 209550"/>
              <a:gd name="T48" fmla="*/ 289145 w 253080"/>
              <a:gd name="T49" fmla="*/ 48280423 h 2095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3080" h="209550">
                <a:moveTo>
                  <a:pt x="28792" y="71438"/>
                </a:moveTo>
                <a:lnTo>
                  <a:pt x="28792" y="71438"/>
                </a:lnTo>
                <a:cubicBezTo>
                  <a:pt x="73001" y="19192"/>
                  <a:pt x="57654" y="15567"/>
                  <a:pt x="95467" y="4763"/>
                </a:cubicBezTo>
                <a:cubicBezTo>
                  <a:pt x="101761" y="2965"/>
                  <a:pt x="108167" y="1588"/>
                  <a:pt x="114517" y="0"/>
                </a:cubicBezTo>
                <a:cubicBezTo>
                  <a:pt x="128805" y="1588"/>
                  <a:pt x="143870" y="-150"/>
                  <a:pt x="157380" y="4763"/>
                </a:cubicBezTo>
                <a:cubicBezTo>
                  <a:pt x="162759" y="6719"/>
                  <a:pt x="162436" y="15474"/>
                  <a:pt x="166905" y="19050"/>
                </a:cubicBezTo>
                <a:cubicBezTo>
                  <a:pt x="170825" y="22186"/>
                  <a:pt x="176430" y="22225"/>
                  <a:pt x="181192" y="23813"/>
                </a:cubicBezTo>
                <a:cubicBezTo>
                  <a:pt x="181502" y="25054"/>
                  <a:pt x="188234" y="54046"/>
                  <a:pt x="190717" y="57150"/>
                </a:cubicBezTo>
                <a:cubicBezTo>
                  <a:pt x="194293" y="61620"/>
                  <a:pt x="199774" y="64350"/>
                  <a:pt x="205005" y="66675"/>
                </a:cubicBezTo>
                <a:cubicBezTo>
                  <a:pt x="214180" y="70753"/>
                  <a:pt x="224055" y="73025"/>
                  <a:pt x="233580" y="76200"/>
                </a:cubicBezTo>
                <a:lnTo>
                  <a:pt x="247867" y="80963"/>
                </a:lnTo>
                <a:cubicBezTo>
                  <a:pt x="253276" y="102597"/>
                  <a:pt x="256208" y="103565"/>
                  <a:pt x="247867" y="128588"/>
                </a:cubicBezTo>
                <a:cubicBezTo>
                  <a:pt x="246057" y="134018"/>
                  <a:pt x="241517" y="138113"/>
                  <a:pt x="238342" y="142875"/>
                </a:cubicBezTo>
                <a:cubicBezTo>
                  <a:pt x="236755" y="147638"/>
                  <a:pt x="236716" y="153243"/>
                  <a:pt x="233580" y="157163"/>
                </a:cubicBezTo>
                <a:cubicBezTo>
                  <a:pt x="226866" y="165556"/>
                  <a:pt x="214417" y="168313"/>
                  <a:pt x="205005" y="171450"/>
                </a:cubicBezTo>
                <a:cubicBezTo>
                  <a:pt x="201830" y="176213"/>
                  <a:pt x="199527" y="181691"/>
                  <a:pt x="195480" y="185738"/>
                </a:cubicBezTo>
                <a:cubicBezTo>
                  <a:pt x="163727" y="217491"/>
                  <a:pt x="197069" y="171448"/>
                  <a:pt x="171667" y="209550"/>
                </a:cubicBezTo>
                <a:cubicBezTo>
                  <a:pt x="143092" y="207963"/>
                  <a:pt x="113960" y="210625"/>
                  <a:pt x="85942" y="204788"/>
                </a:cubicBezTo>
                <a:cubicBezTo>
                  <a:pt x="85940" y="204787"/>
                  <a:pt x="50225" y="180976"/>
                  <a:pt x="43080" y="176213"/>
                </a:cubicBezTo>
                <a:lnTo>
                  <a:pt x="28792" y="166688"/>
                </a:lnTo>
                <a:lnTo>
                  <a:pt x="14505" y="157163"/>
                </a:lnTo>
                <a:cubicBezTo>
                  <a:pt x="12917" y="152400"/>
                  <a:pt x="11987" y="147365"/>
                  <a:pt x="9742" y="142875"/>
                </a:cubicBezTo>
                <a:cubicBezTo>
                  <a:pt x="7182" y="137756"/>
                  <a:pt x="1026" y="134254"/>
                  <a:pt x="217" y="128588"/>
                </a:cubicBezTo>
                <a:cubicBezTo>
                  <a:pt x="-1592" y="115926"/>
                  <a:pt x="8310" y="104542"/>
                  <a:pt x="14505" y="95250"/>
                </a:cubicBezTo>
                <a:lnTo>
                  <a:pt x="28792" y="71438"/>
                </a:lnTo>
                <a:close/>
              </a:path>
            </a:pathLst>
          </a:custGeom>
          <a:noFill/>
          <a:ln w="2857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10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21" presetClass="entr" presetSubtype="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nodeType="afterGroup">
                            <p:stCondLst>
                              <p:cond delay="500"/>
                            </p:stCondLst>
                            <p:childTnLst>
                              <p:par>
                                <p:cTn id="34" presetID="10" presetClass="entr" presetSubtype="0" fill="hold" nodeType="after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500"/>
                                        <p:tgtEl>
                                          <p:spTgt spid="75"/>
                                        </p:tgtEl>
                                      </p:cBhvr>
                                    </p:animEffect>
                                  </p:childTnLst>
                                </p:cTn>
                              </p:par>
                              <p:par>
                                <p:cTn id="37" presetID="10" presetClass="entr" presetSubtype="0" fill="hold"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childTnLst>
                                </p:cTn>
                              </p:par>
                              <p:par>
                                <p:cTn id="40" presetID="10" presetClass="entr" presetSubtype="0" fill="hold"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par>
                                <p:cTn id="43" presetID="10" presetClass="entr" presetSubtype="0" fill="hold" nodeType="with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fade">
                                      <p:cBhvr>
                                        <p:cTn id="45" dur="500"/>
                                        <p:tgtEl>
                                          <p:spTgt spid="78"/>
                                        </p:tgtEl>
                                      </p:cBhvr>
                                    </p:animEffect>
                                  </p:childTnLst>
                                </p:cTn>
                              </p:par>
                              <p:par>
                                <p:cTn id="46" presetID="10" presetClass="entr" presetSubtype="0" fill="hold" nodeType="with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childTnLst>
                                </p:cTn>
                              </p:par>
                              <p:par>
                                <p:cTn id="49" presetID="10" presetClass="entr" presetSubtype="0" fill="hold" nodeType="withEffect">
                                  <p:stCondLst>
                                    <p:cond delay="0"/>
                                  </p:stCondLst>
                                  <p:childTnLst>
                                    <p:set>
                                      <p:cBhvr>
                                        <p:cTn id="50" dur="1" fill="hold">
                                          <p:stCondLst>
                                            <p:cond delay="0"/>
                                          </p:stCondLst>
                                        </p:cTn>
                                        <p:tgtEl>
                                          <p:spTgt spid="80"/>
                                        </p:tgtEl>
                                        <p:attrNameLst>
                                          <p:attrName>style.visibility</p:attrName>
                                        </p:attrNameLst>
                                      </p:cBhvr>
                                      <p:to>
                                        <p:strVal val="visible"/>
                                      </p:to>
                                    </p:set>
                                    <p:animEffect transition="in" filter="fade">
                                      <p:cBhvr>
                                        <p:cTn id="51" dur="500"/>
                                        <p:tgtEl>
                                          <p:spTgt spid="8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path" presetSubtype="0" accel="50000" decel="50000" fill="hold" nodeType="clickEffect">
                                  <p:stCondLst>
                                    <p:cond delay="0"/>
                                  </p:stCondLst>
                                  <p:childTnLst>
                                    <p:animMotion origin="layout" path="M 3.05556E-6 4.07407E-6 L -0.29323 -0.31875 " pathEditMode="relative" rAng="0" ptsTypes="AA">
                                      <p:cBhvr>
                                        <p:cTn id="55" dur="1500" fill="hold"/>
                                        <p:tgtEl>
                                          <p:spTgt spid="78"/>
                                        </p:tgtEl>
                                        <p:attrNameLst>
                                          <p:attrName>ppt_x</p:attrName>
                                          <p:attrName>ppt_y</p:attrName>
                                        </p:attrNameLst>
                                      </p:cBhvr>
                                      <p:rCtr x="-14670" y="-15949"/>
                                    </p:animMotion>
                                  </p:childTnLst>
                                </p:cTn>
                              </p:par>
                            </p:childTnLst>
                          </p:cTn>
                        </p:par>
                        <p:par>
                          <p:cTn id="56" fill="hold" nodeType="afterGroup">
                            <p:stCondLst>
                              <p:cond delay="1500"/>
                            </p:stCondLst>
                            <p:childTnLst>
                              <p:par>
                                <p:cTn id="57" presetID="42" presetClass="path" presetSubtype="0" accel="50000" decel="50000" fill="hold" nodeType="afterEffect">
                                  <p:stCondLst>
                                    <p:cond delay="0"/>
                                  </p:stCondLst>
                                  <p:childTnLst>
                                    <p:animMotion origin="layout" path="M -1.94444E-6 2.59259E-6 L -0.32344 0.0449 " pathEditMode="relative" rAng="0" ptsTypes="AA">
                                      <p:cBhvr>
                                        <p:cTn id="58" dur="1500" fill="hold"/>
                                        <p:tgtEl>
                                          <p:spTgt spid="77"/>
                                        </p:tgtEl>
                                        <p:attrNameLst>
                                          <p:attrName>ppt_x</p:attrName>
                                          <p:attrName>ppt_y</p:attrName>
                                        </p:attrNameLst>
                                      </p:cBhvr>
                                      <p:rCtr x="-16181" y="2245"/>
                                    </p:animMotion>
                                  </p:childTnLst>
                                </p:cTn>
                              </p:par>
                            </p:childTnLst>
                          </p:cTn>
                        </p:par>
                        <p:par>
                          <p:cTn id="59" fill="hold" nodeType="afterGroup">
                            <p:stCondLst>
                              <p:cond delay="3000"/>
                            </p:stCondLst>
                            <p:childTnLst>
                              <p:par>
                                <p:cTn id="60" presetID="42" presetClass="path" presetSubtype="0" accel="50000" decel="50000" fill="hold" nodeType="afterEffect">
                                  <p:stCondLst>
                                    <p:cond delay="0"/>
                                  </p:stCondLst>
                                  <p:childTnLst>
                                    <p:animMotion origin="layout" path="M 2.77778E-6 -4.81481E-6 L -0.2158 -0.0243 " pathEditMode="relative" rAng="0" ptsTypes="AA">
                                      <p:cBhvr>
                                        <p:cTn id="61" dur="1500" fill="hold"/>
                                        <p:tgtEl>
                                          <p:spTgt spid="79"/>
                                        </p:tgtEl>
                                        <p:attrNameLst>
                                          <p:attrName>ppt_x</p:attrName>
                                          <p:attrName>ppt_y</p:attrName>
                                        </p:attrNameLst>
                                      </p:cBhvr>
                                      <p:rCtr x="-10799" y="-1227"/>
                                    </p:animMotion>
                                  </p:childTnLst>
                                </p:cTn>
                              </p:par>
                            </p:childTnLst>
                          </p:cTn>
                        </p:par>
                        <p:par>
                          <p:cTn id="62" fill="hold" nodeType="afterGroup">
                            <p:stCondLst>
                              <p:cond delay="4500"/>
                            </p:stCondLst>
                            <p:childTnLst>
                              <p:par>
                                <p:cTn id="63" presetID="42" presetClass="path" presetSubtype="0" accel="50000" decel="50000" fill="hold" nodeType="afterEffect">
                                  <p:stCondLst>
                                    <p:cond delay="0"/>
                                  </p:stCondLst>
                                  <p:childTnLst>
                                    <p:animMotion origin="layout" path="M -3.61111E-6 -4.07407E-6 L -0.43941 -0.15046 " pathEditMode="relative" rAng="0" ptsTypes="AA">
                                      <p:cBhvr>
                                        <p:cTn id="64" dur="1500" fill="hold"/>
                                        <p:tgtEl>
                                          <p:spTgt spid="76"/>
                                        </p:tgtEl>
                                        <p:attrNameLst>
                                          <p:attrName>ppt_x</p:attrName>
                                          <p:attrName>ppt_y</p:attrName>
                                        </p:attrNameLst>
                                      </p:cBhvr>
                                      <p:rCtr x="-21979" y="-7523"/>
                                    </p:animMotion>
                                  </p:childTnLst>
                                </p:cTn>
                              </p:par>
                            </p:childTnLst>
                          </p:cTn>
                        </p:par>
                        <p:par>
                          <p:cTn id="65" fill="hold" nodeType="afterGroup">
                            <p:stCondLst>
                              <p:cond delay="6000"/>
                            </p:stCondLst>
                            <p:childTnLst>
                              <p:par>
                                <p:cTn id="66" presetID="42" presetClass="path" presetSubtype="0" accel="50000" decel="50000" fill="hold" nodeType="afterEffect">
                                  <p:stCondLst>
                                    <p:cond delay="0"/>
                                  </p:stCondLst>
                                  <p:childTnLst>
                                    <p:animMotion origin="layout" path="M -1.11111E-6 4.44444E-6 L -0.08923 -0.23287 " pathEditMode="relative" rAng="0" ptsTypes="AA">
                                      <p:cBhvr>
                                        <p:cTn id="67" dur="1500" fill="hold"/>
                                        <p:tgtEl>
                                          <p:spTgt spid="80"/>
                                        </p:tgtEl>
                                        <p:attrNameLst>
                                          <p:attrName>ppt_x</p:attrName>
                                          <p:attrName>ppt_y</p:attrName>
                                        </p:attrNameLst>
                                      </p:cBhvr>
                                      <p:rCtr x="-4462" y="-11644"/>
                                    </p:animMotion>
                                  </p:childTnLst>
                                </p:cTn>
                              </p:par>
                            </p:childTnLst>
                          </p:cTn>
                        </p:par>
                        <p:par>
                          <p:cTn id="68" fill="hold" nodeType="afterGroup">
                            <p:stCondLst>
                              <p:cond delay="7500"/>
                            </p:stCondLst>
                            <p:childTnLst>
                              <p:par>
                                <p:cTn id="69" presetID="10" presetClass="exit" presetSubtype="0" fill="hold" nodeType="afterEffect">
                                  <p:stCondLst>
                                    <p:cond delay="0"/>
                                  </p:stCondLst>
                                  <p:childTnLst>
                                    <p:animEffect transition="out" filter="fade">
                                      <p:cBhvr>
                                        <p:cTn id="70" dur="500"/>
                                        <p:tgtEl>
                                          <p:spTgt spid="75"/>
                                        </p:tgtEl>
                                      </p:cBhvr>
                                    </p:animEffect>
                                    <p:set>
                                      <p:cBhvr>
                                        <p:cTn id="71" dur="1" fill="hold">
                                          <p:stCondLst>
                                            <p:cond delay="499"/>
                                          </p:stCondLst>
                                        </p:cTn>
                                        <p:tgtEl>
                                          <p:spTgt spid="75"/>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par>
                                <p:cTn id="77" presetID="10" presetClass="entr" presetSubtype="0"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par>
                                <p:cTn id="80" presetID="10" presetClass="exit" presetSubtype="0" fill="hold" nodeType="withEffect">
                                  <p:stCondLst>
                                    <p:cond delay="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77"/>
                                        </p:tgtEl>
                                      </p:cBhvr>
                                    </p:animEffect>
                                    <p:set>
                                      <p:cBhvr>
                                        <p:cTn id="85" dur="1" fill="hold">
                                          <p:stCondLst>
                                            <p:cond delay="499"/>
                                          </p:stCondLst>
                                        </p:cTn>
                                        <p:tgtEl>
                                          <p:spTgt spid="7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79"/>
                                        </p:tgtEl>
                                      </p:cBhvr>
                                    </p:animEffect>
                                    <p:set>
                                      <p:cBhvr>
                                        <p:cTn id="88" dur="1" fill="hold">
                                          <p:stCondLst>
                                            <p:cond delay="499"/>
                                          </p:stCondLst>
                                        </p:cTn>
                                        <p:tgtEl>
                                          <p:spTgt spid="79"/>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80"/>
                                        </p:tgtEl>
                                      </p:cBhvr>
                                    </p:animEffect>
                                    <p:set>
                                      <p:cBhvr>
                                        <p:cTn id="91" dur="1" fill="hold">
                                          <p:stCondLst>
                                            <p:cond delay="499"/>
                                          </p:stCondLst>
                                        </p:cTn>
                                        <p:tgtEl>
                                          <p:spTgt spid="8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76"/>
                                        </p:tgtEl>
                                      </p:cBhvr>
                                    </p:animEffect>
                                    <p:set>
                                      <p:cBhvr>
                                        <p:cTn id="94" dur="1" fill="hold">
                                          <p:stCondLst>
                                            <p:cond delay="499"/>
                                          </p:stCondLst>
                                        </p:cTn>
                                        <p:tgtEl>
                                          <p:spTgt spid="76"/>
                                        </p:tgtEl>
                                        <p:attrNameLst>
                                          <p:attrName>style.visibility</p:attrName>
                                        </p:attrNameLst>
                                      </p:cBhvr>
                                      <p:to>
                                        <p:strVal val="hidden"/>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animEffect transition="in" filter="wheel(1)">
                                      <p:cBhvr>
                                        <p:cTn id="99" dur="2000"/>
                                        <p:tgtEl>
                                          <p:spTgt spid="41"/>
                                        </p:tgtEl>
                                      </p:cBhvr>
                                    </p:animEffect>
                                  </p:childTnLst>
                                </p:cTn>
                              </p:par>
                              <p:par>
                                <p:cTn id="100" presetID="10" presetClass="entr" presetSubtype="0" fill="hold" nodeType="withEffect">
                                  <p:stCondLst>
                                    <p:cond delay="700"/>
                                  </p:stCondLst>
                                  <p:childTnLst>
                                    <p:set>
                                      <p:cBhvr>
                                        <p:cTn id="101" dur="1" fill="hold">
                                          <p:stCondLst>
                                            <p:cond delay="0"/>
                                          </p:stCondLst>
                                        </p:cTn>
                                        <p:tgtEl>
                                          <p:spTgt spid="70"/>
                                        </p:tgtEl>
                                        <p:attrNameLst>
                                          <p:attrName>style.visibility</p:attrName>
                                        </p:attrNameLst>
                                      </p:cBhvr>
                                      <p:to>
                                        <p:strVal val="visible"/>
                                      </p:to>
                                    </p:set>
                                    <p:animEffect transition="in" filter="fade">
                                      <p:cBhvr>
                                        <p:cTn id="102" dur="500"/>
                                        <p:tgtEl>
                                          <p:spTgt spid="70"/>
                                        </p:tgtEl>
                                      </p:cBhvr>
                                    </p:animEffect>
                                  </p:childTnLst>
                                </p:cTn>
                              </p:par>
                            </p:childTnLst>
                          </p:cTn>
                        </p:par>
                        <p:par>
                          <p:cTn id="103" fill="hold" nodeType="afterGroup">
                            <p:stCondLst>
                              <p:cond delay="2000"/>
                            </p:stCondLst>
                            <p:childTnLst>
                              <p:par>
                                <p:cTn id="104" presetID="21" presetClass="entr" presetSubtype="1" fill="hold" grpId="0" nodeType="after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wheel(1)">
                                      <p:cBhvr>
                                        <p:cTn id="106" dur="2000"/>
                                        <p:tgtEl>
                                          <p:spTgt spid="42"/>
                                        </p:tgtEl>
                                      </p:cBhvr>
                                    </p:animEffect>
                                  </p:childTnLst>
                                </p:cTn>
                              </p:par>
                              <p:par>
                                <p:cTn id="107" presetID="10" presetClass="entr" presetSubtype="0" fill="hold" nodeType="withEffect">
                                  <p:stCondLst>
                                    <p:cond delay="800"/>
                                  </p:stCondLst>
                                  <p:childTnLst>
                                    <p:set>
                                      <p:cBhvr>
                                        <p:cTn id="108" dur="1" fill="hold">
                                          <p:stCondLst>
                                            <p:cond delay="0"/>
                                          </p:stCondLst>
                                        </p:cTn>
                                        <p:tgtEl>
                                          <p:spTgt spid="71"/>
                                        </p:tgtEl>
                                        <p:attrNameLst>
                                          <p:attrName>style.visibility</p:attrName>
                                        </p:attrNameLst>
                                      </p:cBhvr>
                                      <p:to>
                                        <p:strVal val="visible"/>
                                      </p:to>
                                    </p:set>
                                    <p:animEffect transition="in" filter="fade">
                                      <p:cBhvr>
                                        <p:cTn id="109" dur="500"/>
                                        <p:tgtEl>
                                          <p:spTgt spid="71"/>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0" presetClass="exit" presetSubtype="0" fill="hold" grpId="1" nodeType="clickEffect">
                                  <p:stCondLst>
                                    <p:cond delay="0"/>
                                  </p:stCondLst>
                                  <p:childTnLst>
                                    <p:animEffect transition="out" filter="fade">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70"/>
                                        </p:tgtEl>
                                      </p:cBhvr>
                                    </p:animEffect>
                                    <p:set>
                                      <p:cBhvr>
                                        <p:cTn id="117" dur="1" fill="hold">
                                          <p:stCondLst>
                                            <p:cond delay="499"/>
                                          </p:stCondLst>
                                        </p:cTn>
                                        <p:tgtEl>
                                          <p:spTgt spid="70"/>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42"/>
                                        </p:tgtEl>
                                      </p:cBhvr>
                                    </p:animEffect>
                                    <p:set>
                                      <p:cBhvr>
                                        <p:cTn id="120" dur="1" fill="hold">
                                          <p:stCondLst>
                                            <p:cond delay="499"/>
                                          </p:stCondLst>
                                        </p:cTn>
                                        <p:tgtEl>
                                          <p:spTgt spid="42"/>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71"/>
                                        </p:tgtEl>
                                      </p:cBhvr>
                                    </p:animEffect>
                                    <p:set>
                                      <p:cBhvr>
                                        <p:cTn id="123"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P spid="38" grpId="1"/>
      <p:bldP spid="41" grpId="0" animBg="1"/>
      <p:bldP spid="41" grpId="1" animBg="1"/>
      <p:bldP spid="42" grpId="0" animBg="1"/>
      <p:bldP spid="42" grpId="1" animBg="1"/>
      <p:bldP spid="2" grpId="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687" y="3106678"/>
            <a:ext cx="8380764" cy="283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87" y="1642064"/>
            <a:ext cx="8397875" cy="139255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766" y="2584513"/>
            <a:ext cx="8387715" cy="450102"/>
          </a:xfrm>
          <a:prstGeom prst="rect">
            <a:avLst/>
          </a:prstGeom>
        </p:spPr>
      </p:pic>
      <p:sp>
        <p:nvSpPr>
          <p:cNvPr id="70658" name="Title 1"/>
          <p:cNvSpPr>
            <a:spLocks noGrp="1"/>
          </p:cNvSpPr>
          <p:nvPr>
            <p:ph type="title"/>
          </p:nvPr>
        </p:nvSpPr>
        <p:spPr>
          <a:xfrm>
            <a:off x="107950" y="0"/>
            <a:ext cx="9036050" cy="1136650"/>
          </a:xfrm>
        </p:spPr>
        <p:txBody>
          <a:bodyPr/>
          <a:lstStyle/>
          <a:p>
            <a:r>
              <a:rPr lang="en-US" altLang="en-US" dirty="0" err="1"/>
              <a:t>AnimoAminoMiner</a:t>
            </a:r>
            <a:endParaRPr lang="en-US" altLang="en-US" dirty="0"/>
          </a:p>
        </p:txBody>
      </p:sp>
      <p:sp>
        <p:nvSpPr>
          <p:cNvPr id="2" name="Rectangle 1"/>
          <p:cNvSpPr/>
          <p:nvPr/>
        </p:nvSpPr>
        <p:spPr bwMode="auto">
          <a:xfrm>
            <a:off x="380587" y="1642064"/>
            <a:ext cx="8544989" cy="1451213"/>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a typeface="MS Gothic" panose="020B0609070205080204" pitchFamily="49" charset="-128"/>
            </a:endParaRPr>
          </a:p>
        </p:txBody>
      </p:sp>
      <p:sp>
        <p:nvSpPr>
          <p:cNvPr id="7" name="Rectangle 6"/>
          <p:cNvSpPr/>
          <p:nvPr/>
        </p:nvSpPr>
        <p:spPr bwMode="auto">
          <a:xfrm>
            <a:off x="380587" y="3103503"/>
            <a:ext cx="8544989" cy="2947751"/>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a typeface="MS Gothic" panose="020B0609070205080204" pitchFamily="49" charset="-128"/>
            </a:endParaRPr>
          </a:p>
        </p:txBody>
      </p:sp>
      <p:sp>
        <p:nvSpPr>
          <p:cNvPr id="3" name="TextBox 2"/>
          <p:cNvSpPr txBox="1"/>
          <p:nvPr/>
        </p:nvSpPr>
        <p:spPr>
          <a:xfrm>
            <a:off x="7461799" y="5628859"/>
            <a:ext cx="1351652" cy="369332"/>
          </a:xfrm>
          <a:prstGeom prst="rect">
            <a:avLst/>
          </a:prstGeom>
          <a:noFill/>
        </p:spPr>
        <p:txBody>
          <a:bodyPr wrap="none" rtlCol="0">
            <a:spAutoFit/>
          </a:bodyPr>
          <a:lstStyle/>
          <a:p>
            <a:r>
              <a:rPr lang="en-US" dirty="0" err="1">
                <a:solidFill>
                  <a:schemeClr val="tx1"/>
                </a:solidFill>
              </a:rPr>
              <a:t>AAExplorer</a:t>
            </a:r>
            <a:endParaRPr lang="en-US" dirty="0">
              <a:solidFill>
                <a:schemeClr val="tx1"/>
              </a:solidFill>
            </a:endParaRPr>
          </a:p>
        </p:txBody>
      </p:sp>
      <p:sp>
        <p:nvSpPr>
          <p:cNvPr id="9" name="TextBox 8"/>
          <p:cNvSpPr txBox="1"/>
          <p:nvPr/>
        </p:nvSpPr>
        <p:spPr>
          <a:xfrm>
            <a:off x="716664" y="1667725"/>
            <a:ext cx="1227644" cy="369332"/>
          </a:xfrm>
          <a:prstGeom prst="rect">
            <a:avLst/>
          </a:prstGeom>
          <a:noFill/>
        </p:spPr>
        <p:txBody>
          <a:bodyPr wrap="none" rtlCol="0">
            <a:spAutoFit/>
          </a:bodyPr>
          <a:lstStyle/>
          <a:p>
            <a:r>
              <a:rPr lang="en-US" dirty="0" err="1">
                <a:solidFill>
                  <a:schemeClr val="tx1"/>
                </a:solidFill>
              </a:rPr>
              <a:t>TunProfile</a:t>
            </a: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xit" presetSubtype="0" fill="hold" grpId="1" nodeType="with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3" grpId="0"/>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07950" y="0"/>
            <a:ext cx="9036050" cy="1136650"/>
          </a:xfrm>
        </p:spPr>
        <p:txBody>
          <a:bodyPr/>
          <a:lstStyle/>
          <a:p>
            <a:r>
              <a:rPr lang="en-US" altLang="en-US" dirty="0" err="1"/>
              <a:t>TunProfile</a:t>
            </a:r>
            <a:endParaRPr lang="en-US" altLang="en-US" dirty="0"/>
          </a:p>
        </p:txBody>
      </p:sp>
      <p:pic>
        <p:nvPicPr>
          <p:cNvPr id="7168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2781300"/>
            <a:ext cx="8223250" cy="1904851"/>
          </a:xfrm>
        </p:spPr>
      </p:pic>
      <p:pic>
        <p:nvPicPr>
          <p:cNvPr id="7168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1528763"/>
            <a:ext cx="16557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7088" y="2103438"/>
            <a:ext cx="179387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686" name="Straight Arrow Connector 6"/>
          <p:cNvCxnSpPr>
            <a:cxnSpLocks noChangeShapeType="1"/>
          </p:cNvCxnSpPr>
          <p:nvPr/>
        </p:nvCxnSpPr>
        <p:spPr bwMode="auto">
          <a:xfrm>
            <a:off x="2735263" y="2133600"/>
            <a:ext cx="612601" cy="1151384"/>
          </a:xfrm>
          <a:prstGeom prst="straightConnector1">
            <a:avLst/>
          </a:prstGeom>
          <a:noFill/>
          <a:ln w="28575" algn="ctr">
            <a:solidFill>
              <a:srgbClr val="FF0000"/>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687" name="Straight Connector 8"/>
          <p:cNvCxnSpPr>
            <a:cxnSpLocks noChangeShapeType="1"/>
          </p:cNvCxnSpPr>
          <p:nvPr/>
        </p:nvCxnSpPr>
        <p:spPr bwMode="auto">
          <a:xfrm flipH="1">
            <a:off x="6981825" y="2400300"/>
            <a:ext cx="257175" cy="38100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688" name="Straight Connector 9"/>
          <p:cNvCxnSpPr>
            <a:cxnSpLocks noChangeShapeType="1"/>
          </p:cNvCxnSpPr>
          <p:nvPr/>
        </p:nvCxnSpPr>
        <p:spPr bwMode="auto">
          <a:xfrm flipH="1">
            <a:off x="2627313" y="1622425"/>
            <a:ext cx="215900" cy="511175"/>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689" name="Straight Arrow Connector 16"/>
          <p:cNvCxnSpPr>
            <a:cxnSpLocks noChangeShapeType="1"/>
          </p:cNvCxnSpPr>
          <p:nvPr/>
        </p:nvCxnSpPr>
        <p:spPr bwMode="auto">
          <a:xfrm flipH="1">
            <a:off x="6029325" y="2828925"/>
            <a:ext cx="923925" cy="1152525"/>
          </a:xfrm>
          <a:prstGeom prst="straightConnector1">
            <a:avLst/>
          </a:prstGeom>
          <a:noFill/>
          <a:ln w="28575" algn="ctr">
            <a:solidFill>
              <a:srgbClr val="FF0000"/>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72"/>
          <p:cNvSpPr txBox="1">
            <a:spLocks noChangeArrowheads="1"/>
          </p:cNvSpPr>
          <p:nvPr/>
        </p:nvSpPr>
        <p:spPr bwMode="auto">
          <a:xfrm>
            <a:off x="489903" y="2867909"/>
            <a:ext cx="1544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dirty="0">
                <a:solidFill>
                  <a:schemeClr val="tx1"/>
                </a:solidFill>
              </a:rPr>
              <a:t>tunnel width</a:t>
            </a:r>
            <a:endParaRPr lang="en-US" altLang="en-US" b="1" baseline="-25000" dirty="0">
              <a:solidFill>
                <a:schemeClr val="tx1"/>
              </a:solidFill>
            </a:endParaRPr>
          </a:p>
        </p:txBody>
      </p:sp>
      <p:sp>
        <p:nvSpPr>
          <p:cNvPr id="13" name="Up Arrow 71"/>
          <p:cNvSpPr>
            <a:spLocks noChangeArrowheads="1"/>
          </p:cNvSpPr>
          <p:nvPr/>
        </p:nvSpPr>
        <p:spPr bwMode="auto">
          <a:xfrm>
            <a:off x="264618" y="3268355"/>
            <a:ext cx="130918" cy="1312773"/>
          </a:xfrm>
          <a:prstGeom prst="upArrow">
            <a:avLst>
              <a:gd name="adj1" fmla="val 23028"/>
              <a:gd name="adj2" fmla="val 122767"/>
            </a:avLst>
          </a:prstGeom>
          <a:solidFill>
            <a:schemeClr val="tx1"/>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dirty="0"/>
          </a:p>
        </p:txBody>
      </p:sp>
      <p:sp>
        <p:nvSpPr>
          <p:cNvPr id="18" name="Up Arrow 71"/>
          <p:cNvSpPr>
            <a:spLocks noChangeArrowheads="1"/>
          </p:cNvSpPr>
          <p:nvPr/>
        </p:nvSpPr>
        <p:spPr bwMode="auto">
          <a:xfrm rot="5400000">
            <a:off x="1176472" y="4118009"/>
            <a:ext cx="150633" cy="1312773"/>
          </a:xfrm>
          <a:prstGeom prst="upArrow">
            <a:avLst>
              <a:gd name="adj1" fmla="val 23028"/>
              <a:gd name="adj2" fmla="val 122767"/>
            </a:avLst>
          </a:prstGeom>
          <a:solidFill>
            <a:schemeClr val="tx1"/>
          </a:solidFill>
          <a:ln w="9525" algn="ctr">
            <a:solidFill>
              <a:schemeClr val="tx1"/>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dirty="0"/>
          </a:p>
        </p:txBody>
      </p:sp>
      <p:sp>
        <p:nvSpPr>
          <p:cNvPr id="19" name="TextBox 72"/>
          <p:cNvSpPr txBox="1">
            <a:spLocks noChangeArrowheads="1"/>
          </p:cNvSpPr>
          <p:nvPr/>
        </p:nvSpPr>
        <p:spPr bwMode="auto">
          <a:xfrm>
            <a:off x="434897" y="4833272"/>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dirty="0">
                <a:solidFill>
                  <a:schemeClr val="tx1"/>
                </a:solidFill>
              </a:rPr>
              <a:t>tunnel length</a:t>
            </a:r>
            <a:endParaRPr lang="en-US" altLang="en-US" b="1" baseline="-25000" dirty="0">
              <a:solidFill>
                <a:schemeClr val="tx1"/>
              </a:solidFill>
            </a:endParaRPr>
          </a:p>
        </p:txBody>
      </p:sp>
      <p:sp>
        <p:nvSpPr>
          <p:cNvPr id="5" name="Oval 4"/>
          <p:cNvSpPr/>
          <p:nvPr/>
        </p:nvSpPr>
        <p:spPr bwMode="auto">
          <a:xfrm>
            <a:off x="595402" y="3973046"/>
            <a:ext cx="792683" cy="36004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a typeface="MS Gothic" panose="020B0609070205080204" pitchFamily="49" charset="-128"/>
            </a:endParaRPr>
          </a:p>
        </p:txBody>
      </p:sp>
      <p:sp>
        <p:nvSpPr>
          <p:cNvPr id="21" name="Oval 20"/>
          <p:cNvSpPr/>
          <p:nvPr/>
        </p:nvSpPr>
        <p:spPr bwMode="auto">
          <a:xfrm>
            <a:off x="8020348" y="3973046"/>
            <a:ext cx="792683" cy="36004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a typeface="MS Gothic" panose="020B0609070205080204" pitchFamily="49"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684"/>
                                        </p:tgtEl>
                                        <p:attrNameLst>
                                          <p:attrName>style.visibility</p:attrName>
                                        </p:attrNameLst>
                                      </p:cBhvr>
                                      <p:to>
                                        <p:strVal val="visible"/>
                                      </p:to>
                                    </p:set>
                                    <p:animEffect transition="in" filter="fade">
                                      <p:cBhvr>
                                        <p:cTn id="22" dur="500"/>
                                        <p:tgtEl>
                                          <p:spTgt spid="71684"/>
                                        </p:tgtEl>
                                      </p:cBhvr>
                                    </p:animEffect>
                                  </p:childTnLst>
                                </p:cTn>
                              </p:par>
                              <p:par>
                                <p:cTn id="23" presetID="10" presetClass="entr" presetSubtype="0" fill="hold" nodeType="withEffect">
                                  <p:stCondLst>
                                    <p:cond delay="0"/>
                                  </p:stCondLst>
                                  <p:childTnLst>
                                    <p:set>
                                      <p:cBhvr>
                                        <p:cTn id="24" dur="1" fill="hold">
                                          <p:stCondLst>
                                            <p:cond delay="0"/>
                                          </p:stCondLst>
                                        </p:cTn>
                                        <p:tgtEl>
                                          <p:spTgt spid="71685"/>
                                        </p:tgtEl>
                                        <p:attrNameLst>
                                          <p:attrName>style.visibility</p:attrName>
                                        </p:attrNameLst>
                                      </p:cBhvr>
                                      <p:to>
                                        <p:strVal val="visible"/>
                                      </p:to>
                                    </p:set>
                                    <p:animEffect transition="in" filter="fade">
                                      <p:cBhvr>
                                        <p:cTn id="25" dur="500"/>
                                        <p:tgtEl>
                                          <p:spTgt spid="71685"/>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71688"/>
                                        </p:tgtEl>
                                        <p:attrNameLst>
                                          <p:attrName>style.visibility</p:attrName>
                                        </p:attrNameLst>
                                      </p:cBhvr>
                                      <p:to>
                                        <p:strVal val="visible"/>
                                      </p:to>
                                    </p:set>
                                    <p:animEffect transition="in" filter="wipe(down)">
                                      <p:cBhvr>
                                        <p:cTn id="29" dur="500"/>
                                        <p:tgtEl>
                                          <p:spTgt spid="71688"/>
                                        </p:tgtEl>
                                      </p:cBhvr>
                                    </p:animEffect>
                                  </p:childTnLst>
                                </p:cTn>
                              </p:par>
                              <p:par>
                                <p:cTn id="30" presetID="22" presetClass="entr" presetSubtype="4" fill="hold" nodeType="withEffect">
                                  <p:stCondLst>
                                    <p:cond delay="0"/>
                                  </p:stCondLst>
                                  <p:childTnLst>
                                    <p:set>
                                      <p:cBhvr>
                                        <p:cTn id="31" dur="1" fill="hold">
                                          <p:stCondLst>
                                            <p:cond delay="0"/>
                                          </p:stCondLst>
                                        </p:cTn>
                                        <p:tgtEl>
                                          <p:spTgt spid="71687"/>
                                        </p:tgtEl>
                                        <p:attrNameLst>
                                          <p:attrName>style.visibility</p:attrName>
                                        </p:attrNameLst>
                                      </p:cBhvr>
                                      <p:to>
                                        <p:strVal val="visible"/>
                                      </p:to>
                                    </p:set>
                                    <p:animEffect transition="in" filter="wipe(down)">
                                      <p:cBhvr>
                                        <p:cTn id="32" dur="500"/>
                                        <p:tgtEl>
                                          <p:spTgt spid="71687"/>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71686"/>
                                        </p:tgtEl>
                                        <p:attrNameLst>
                                          <p:attrName>style.visibility</p:attrName>
                                        </p:attrNameLst>
                                      </p:cBhvr>
                                      <p:to>
                                        <p:strVal val="visible"/>
                                      </p:to>
                                    </p:set>
                                    <p:animEffect transition="in" filter="wipe(up)">
                                      <p:cBhvr>
                                        <p:cTn id="36" dur="500"/>
                                        <p:tgtEl>
                                          <p:spTgt spid="71686"/>
                                        </p:tgtEl>
                                      </p:cBhvr>
                                    </p:animEffect>
                                  </p:childTnLst>
                                </p:cTn>
                              </p:par>
                              <p:par>
                                <p:cTn id="37" presetID="22" presetClass="entr" presetSubtype="1" fill="hold" nodeType="withEffect">
                                  <p:stCondLst>
                                    <p:cond delay="0"/>
                                  </p:stCondLst>
                                  <p:childTnLst>
                                    <p:set>
                                      <p:cBhvr>
                                        <p:cTn id="38" dur="1" fill="hold">
                                          <p:stCondLst>
                                            <p:cond delay="0"/>
                                          </p:stCondLst>
                                        </p:cTn>
                                        <p:tgtEl>
                                          <p:spTgt spid="71689"/>
                                        </p:tgtEl>
                                        <p:attrNameLst>
                                          <p:attrName>style.visibility</p:attrName>
                                        </p:attrNameLst>
                                      </p:cBhvr>
                                      <p:to>
                                        <p:strVal val="visible"/>
                                      </p:to>
                                    </p:set>
                                    <p:animEffect transition="in" filter="wipe(up)">
                                      <p:cBhvr>
                                        <p:cTn id="39" dur="500"/>
                                        <p:tgtEl>
                                          <p:spTgt spid="71689"/>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heel(1)">
                                      <p:cBhvr>
                                        <p:cTn id="44" dur="1000"/>
                                        <p:tgtEl>
                                          <p:spTgt spid="5"/>
                                        </p:tgtEl>
                                      </p:cBhvr>
                                    </p:animEffect>
                                  </p:childTnLst>
                                </p:cTn>
                              </p:par>
                              <p:par>
                                <p:cTn id="45" presetID="10" presetClass="exit" presetSubtype="0" fill="hold" nodeType="withEffect">
                                  <p:stCondLst>
                                    <p:cond delay="0"/>
                                  </p:stCondLst>
                                  <p:childTnLst>
                                    <p:animEffect transition="out" filter="fade">
                                      <p:cBhvr>
                                        <p:cTn id="46" dur="500"/>
                                        <p:tgtEl>
                                          <p:spTgt spid="71684"/>
                                        </p:tgtEl>
                                      </p:cBhvr>
                                    </p:animEffect>
                                    <p:set>
                                      <p:cBhvr>
                                        <p:cTn id="47" dur="1" fill="hold">
                                          <p:stCondLst>
                                            <p:cond delay="499"/>
                                          </p:stCondLst>
                                        </p:cTn>
                                        <p:tgtEl>
                                          <p:spTgt spid="7168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71688"/>
                                        </p:tgtEl>
                                      </p:cBhvr>
                                    </p:animEffect>
                                    <p:set>
                                      <p:cBhvr>
                                        <p:cTn id="50" dur="1" fill="hold">
                                          <p:stCondLst>
                                            <p:cond delay="499"/>
                                          </p:stCondLst>
                                        </p:cTn>
                                        <p:tgtEl>
                                          <p:spTgt spid="7168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71686"/>
                                        </p:tgtEl>
                                      </p:cBhvr>
                                    </p:animEffect>
                                    <p:set>
                                      <p:cBhvr>
                                        <p:cTn id="53" dur="1" fill="hold">
                                          <p:stCondLst>
                                            <p:cond delay="499"/>
                                          </p:stCondLst>
                                        </p:cTn>
                                        <p:tgtEl>
                                          <p:spTgt spid="7168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71685"/>
                                        </p:tgtEl>
                                      </p:cBhvr>
                                    </p:animEffect>
                                    <p:set>
                                      <p:cBhvr>
                                        <p:cTn id="56" dur="1" fill="hold">
                                          <p:stCondLst>
                                            <p:cond delay="499"/>
                                          </p:stCondLst>
                                        </p:cTn>
                                        <p:tgtEl>
                                          <p:spTgt spid="7168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71687"/>
                                        </p:tgtEl>
                                      </p:cBhvr>
                                    </p:animEffect>
                                    <p:set>
                                      <p:cBhvr>
                                        <p:cTn id="59" dur="1" fill="hold">
                                          <p:stCondLst>
                                            <p:cond delay="499"/>
                                          </p:stCondLst>
                                        </p:cTn>
                                        <p:tgtEl>
                                          <p:spTgt spid="7168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71689"/>
                                        </p:tgtEl>
                                      </p:cBhvr>
                                    </p:animEffect>
                                    <p:set>
                                      <p:cBhvr>
                                        <p:cTn id="62" dur="1" fill="hold">
                                          <p:stCondLst>
                                            <p:cond delay="499"/>
                                          </p:stCondLst>
                                        </p:cTn>
                                        <p:tgtEl>
                                          <p:spTgt spid="7168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heel(1)">
                                      <p:cBhvr>
                                        <p:cTn id="67" dur="1000"/>
                                        <p:tgtEl>
                                          <p:spTgt spid="21"/>
                                        </p:tgtEl>
                                      </p:cBhvr>
                                    </p:animEffect>
                                  </p:childTnLst>
                                </p:cTn>
                              </p:par>
                              <p:par>
                                <p:cTn id="68" presetID="10" presetClass="exit" presetSubtype="0" fill="hold" grpId="1"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animBg="1"/>
      <p:bldP spid="18" grpId="0" animBg="1"/>
      <p:bldP spid="19" grpId="0"/>
      <p:bldP spid="5" grpId="0" animBg="1"/>
      <p:bldP spid="5" grpId="1"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07950" y="0"/>
            <a:ext cx="9036050" cy="1136650"/>
          </a:xfrm>
        </p:spPr>
        <p:txBody>
          <a:bodyPr/>
          <a:lstStyle/>
          <a:p>
            <a:r>
              <a:rPr lang="en-US" altLang="en-US" dirty="0" err="1"/>
              <a:t>TunProfile</a:t>
            </a:r>
            <a:r>
              <a:rPr lang="en-US" altLang="en-US" dirty="0"/>
              <a:t> in Detail</a:t>
            </a:r>
          </a:p>
        </p:txBody>
      </p:sp>
      <p:pic>
        <p:nvPicPr>
          <p:cNvPr id="7168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2211" y="2771776"/>
            <a:ext cx="8214245" cy="1943100"/>
          </a:xfrm>
        </p:spPr>
      </p:pic>
      <p:sp>
        <p:nvSpPr>
          <p:cNvPr id="2" name="Rectangle 1"/>
          <p:cNvSpPr/>
          <p:nvPr/>
        </p:nvSpPr>
        <p:spPr bwMode="auto">
          <a:xfrm>
            <a:off x="755577" y="3567882"/>
            <a:ext cx="792088" cy="520642"/>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a typeface="MS Gothic" panose="020B0609070205080204" pitchFamily="49" charset="-128"/>
            </a:endParaRPr>
          </a:p>
        </p:txBody>
      </p:sp>
      <p:sp>
        <p:nvSpPr>
          <p:cNvPr id="5" name="Rectangle 4"/>
          <p:cNvSpPr/>
          <p:nvPr/>
        </p:nvSpPr>
        <p:spPr bwMode="auto">
          <a:xfrm>
            <a:off x="4162097" y="3501008"/>
            <a:ext cx="2238703" cy="648072"/>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a typeface="MS Gothic" panose="020B0609070205080204" pitchFamily="49" charset="-128"/>
            </a:endParaRPr>
          </a:p>
        </p:txBody>
      </p:sp>
      <p:sp>
        <p:nvSpPr>
          <p:cNvPr id="8" name="Rectangle 7"/>
          <p:cNvSpPr/>
          <p:nvPr/>
        </p:nvSpPr>
        <p:spPr bwMode="auto">
          <a:xfrm>
            <a:off x="755576" y="3116317"/>
            <a:ext cx="3312366" cy="972207"/>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a typeface="MS Gothic" panose="020B0609070205080204" pitchFamily="49" charset="-128"/>
            </a:endParaRPr>
          </a:p>
        </p:txBody>
      </p:sp>
      <p:sp>
        <p:nvSpPr>
          <p:cNvPr id="10" name="Rectangle 9"/>
          <p:cNvSpPr/>
          <p:nvPr/>
        </p:nvSpPr>
        <p:spPr bwMode="auto">
          <a:xfrm>
            <a:off x="1841030" y="3436784"/>
            <a:ext cx="930770" cy="648072"/>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a typeface="MS Gothic" panose="020B0609070205080204" pitchFamily="49" charset="-128"/>
            </a:endParaRPr>
          </a:p>
        </p:txBody>
      </p:sp>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65826" y="2777706"/>
            <a:ext cx="8220974" cy="1897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51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1000"/>
                                        <p:tgtEl>
                                          <p:spTgt spid="2"/>
                                        </p:tgtEl>
                                      </p:cBhvr>
                                    </p:animEffec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1000"/>
                                        <p:tgtEl>
                                          <p:spTgt spid="10"/>
                                        </p:tgtEl>
                                      </p:cBhvr>
                                    </p:animEffect>
                                  </p:childTnLst>
                                </p:cTn>
                              </p:par>
                            </p:childTnLst>
                          </p:cTn>
                        </p:par>
                        <p:par>
                          <p:cTn id="25" fill="hold">
                            <p:stCondLst>
                              <p:cond delay="2000"/>
                            </p:stCondLst>
                            <p:childTnLst>
                              <p:par>
                                <p:cTn id="26" presetID="21" presetClass="entr" presetSubtype="1"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8"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07950" y="0"/>
            <a:ext cx="9036050" cy="1136650"/>
          </a:xfrm>
        </p:spPr>
        <p:txBody>
          <a:bodyPr/>
          <a:lstStyle/>
          <a:p>
            <a:r>
              <a:rPr lang="en-US" altLang="en-US" dirty="0" err="1"/>
              <a:t>AAExplorer</a:t>
            </a:r>
            <a:endParaRPr lang="en-US" altLang="en-US" dirty="0"/>
          </a:p>
        </p:txBody>
      </p:sp>
      <p:pic>
        <p:nvPicPr>
          <p:cNvPr id="7475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2757957"/>
            <a:ext cx="8223250" cy="283845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88" y="1293343"/>
            <a:ext cx="8397875" cy="139255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367" y="2235792"/>
            <a:ext cx="8387715" cy="45010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916" y="1204853"/>
            <a:ext cx="2387464" cy="2138223"/>
          </a:xfrm>
          <a:prstGeom prst="rect">
            <a:avLst/>
          </a:prstGeom>
        </p:spPr>
      </p:pic>
      <p:cxnSp>
        <p:nvCxnSpPr>
          <p:cNvPr id="10" name="Straight Arrow Connector 9"/>
          <p:cNvCxnSpPr>
            <a:cxnSpLocks noChangeShapeType="1"/>
          </p:cNvCxnSpPr>
          <p:nvPr/>
        </p:nvCxnSpPr>
        <p:spPr bwMode="auto">
          <a:xfrm>
            <a:off x="2267744" y="1844824"/>
            <a:ext cx="2358231" cy="1088353"/>
          </a:xfrm>
          <a:prstGeom prst="straightConnector1">
            <a:avLst/>
          </a:prstGeom>
          <a:noFill/>
          <a:ln w="28575" algn="ctr">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a:cxnSpLocks noChangeShapeType="1"/>
          </p:cNvCxnSpPr>
          <p:nvPr/>
        </p:nvCxnSpPr>
        <p:spPr bwMode="auto">
          <a:xfrm>
            <a:off x="755576" y="2924944"/>
            <a:ext cx="864096" cy="703399"/>
          </a:xfrm>
          <a:prstGeom prst="straightConnector1">
            <a:avLst/>
          </a:prstGeom>
          <a:noFill/>
          <a:ln w="28575" algn="ctr">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a:spLocks noGrp="1"/>
          </p:cNvSpPr>
          <p:nvPr>
            <p:ph idx="1"/>
          </p:nvPr>
        </p:nvSpPr>
        <p:spPr>
          <a:xfrm>
            <a:off x="457200" y="1573683"/>
            <a:ext cx="8223250" cy="4519613"/>
          </a:xfrm>
        </p:spPr>
        <p:txBody>
          <a:bodyPr/>
          <a:lstStyle/>
          <a:p>
            <a:r>
              <a:rPr lang="en-US" dirty="0">
                <a:solidFill>
                  <a:schemeClr val="tx1"/>
                </a:solidFill>
              </a:rPr>
              <a:t>Geometrical analysis and visualization of proteins and their inner voids</a:t>
            </a:r>
            <a:endParaRPr lang="cs-CZ" dirty="0">
              <a:solidFill>
                <a:schemeClr val="tx1"/>
              </a:solidFill>
            </a:endParaRPr>
          </a:p>
          <a:p>
            <a:r>
              <a:rPr lang="cs-CZ" dirty="0">
                <a:solidFill>
                  <a:schemeClr val="tx1"/>
                </a:solidFill>
              </a:rPr>
              <a:t>CAVER and CAVER </a:t>
            </a:r>
            <a:r>
              <a:rPr lang="cs-CZ" dirty="0" err="1">
                <a:solidFill>
                  <a:schemeClr val="tx1"/>
                </a:solidFill>
              </a:rPr>
              <a:t>Analyst</a:t>
            </a:r>
            <a:r>
              <a:rPr lang="cs-CZ" dirty="0">
                <a:solidFill>
                  <a:schemeClr val="tx1"/>
                </a:solidFill>
              </a:rPr>
              <a:t> software </a:t>
            </a:r>
            <a:r>
              <a:rPr lang="cs-CZ" dirty="0" err="1">
                <a:solidFill>
                  <a:schemeClr val="tx1"/>
                </a:solidFill>
              </a:rPr>
              <a:t>tools</a:t>
            </a:r>
            <a:endParaRPr lang="cs-CZ" dirty="0">
              <a:solidFill>
                <a:schemeClr val="tx1"/>
              </a:solidFill>
            </a:endParaRPr>
          </a:p>
          <a:p>
            <a:endParaRPr lang="cs-CZ" b="1" dirty="0">
              <a:solidFill>
                <a:schemeClr val="tx1"/>
              </a:solidFill>
            </a:endParaRPr>
          </a:p>
          <a:p>
            <a:pPr>
              <a:lnSpc>
                <a:spcPts val="3400"/>
              </a:lnSpc>
            </a:pPr>
            <a:endParaRPr lang="en-US" altLang="en-US" dirty="0"/>
          </a:p>
        </p:txBody>
      </p:sp>
      <p:sp>
        <p:nvSpPr>
          <p:cNvPr id="32773" name="Title 1"/>
          <p:cNvSpPr>
            <a:spLocks noGrp="1"/>
          </p:cNvSpPr>
          <p:nvPr>
            <p:ph type="title"/>
          </p:nvPr>
        </p:nvSpPr>
        <p:spPr>
          <a:xfrm>
            <a:off x="107950" y="0"/>
            <a:ext cx="9036050" cy="1136650"/>
          </a:xfrm>
        </p:spPr>
        <p:txBody>
          <a:bodyPr/>
          <a:lstStyle/>
          <a:p>
            <a:pPr eaLnBrk="1" hangingPunct="1">
              <a:buClr>
                <a:srgbClr val="FFFFFF"/>
              </a:buClr>
            </a:pPr>
            <a:r>
              <a:rPr lang="en-US" altLang="en-US" dirty="0">
                <a:latin typeface="Trebuchet MS" pitchFamily="34" charset="0"/>
              </a:rPr>
              <a:t>Motivation and Background</a:t>
            </a:r>
            <a:endParaRPr lang="cs-CZ" altLang="en-US" dirty="0">
              <a:latin typeface="Trebuchet MS" pitchFamily="34" charset="0"/>
            </a:endParaRPr>
          </a:p>
        </p:txBody>
      </p:sp>
      <p:pic>
        <p:nvPicPr>
          <p:cNvPr id="6" name="Picture 2" descr="C:\dropbox\Dropbox\moje\Vídeň\tunn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140968"/>
            <a:ext cx="5760640" cy="31023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66504" y="2988143"/>
            <a:ext cx="3605496" cy="331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Representation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8873" y="2742467"/>
            <a:ext cx="7639904" cy="2235078"/>
          </a:xfrm>
        </p:spPr>
      </p:pic>
      <p:cxnSp>
        <p:nvCxnSpPr>
          <p:cNvPr id="7" name="Straight Connector 6"/>
          <p:cNvCxnSpPr/>
          <p:nvPr/>
        </p:nvCxnSpPr>
        <p:spPr bwMode="auto">
          <a:xfrm flipH="1" flipV="1">
            <a:off x="2784475" y="3203576"/>
            <a:ext cx="5616575" cy="22224"/>
          </a:xfrm>
          <a:prstGeom prst="line">
            <a:avLst/>
          </a:prstGeom>
          <a:solidFill>
            <a:srgbClr val="00B8FF"/>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1598651" y="2777459"/>
            <a:ext cx="1928798" cy="369332"/>
          </a:xfrm>
          <a:prstGeom prst="rect">
            <a:avLst/>
          </a:prstGeom>
          <a:noFill/>
        </p:spPr>
        <p:txBody>
          <a:bodyPr wrap="none" rtlCol="0">
            <a:spAutoFit/>
          </a:bodyPr>
          <a:lstStyle/>
          <a:p>
            <a:r>
              <a:rPr lang="en-US" dirty="0">
                <a:solidFill>
                  <a:schemeClr val="tx1"/>
                </a:solidFill>
              </a:rPr>
              <a:t>Single Time Step</a:t>
            </a:r>
          </a:p>
        </p:txBody>
      </p:sp>
    </p:spTree>
    <p:extLst>
      <p:ext uri="{BB962C8B-B14F-4D97-AF65-F5344CB8AC3E}">
        <p14:creationId xmlns:p14="http://schemas.microsoft.com/office/powerpoint/2010/main" val="36067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AnimoAminoMiner</a:t>
            </a:r>
            <a:r>
              <a:rPr lang="en-US" dirty="0"/>
              <a:t> Exploration</a:t>
            </a:r>
          </a:p>
        </p:txBody>
      </p:sp>
      <p:pic>
        <p:nvPicPr>
          <p:cNvPr id="5" name="AAM- AAExplorer color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96938" y="1600200"/>
            <a:ext cx="7343775" cy="4519613"/>
          </a:xfrm>
        </p:spPr>
      </p:pic>
    </p:spTree>
    <p:extLst>
      <p:ext uri="{BB962C8B-B14F-4D97-AF65-F5344CB8AC3E}">
        <p14:creationId xmlns:p14="http://schemas.microsoft.com/office/powerpoint/2010/main" val="341802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AnimoAminoMiner</a:t>
            </a:r>
            <a:r>
              <a:rPr lang="en-US" dirty="0"/>
              <a:t> Exploration</a:t>
            </a:r>
          </a:p>
        </p:txBody>
      </p:sp>
      <p:pic>
        <p:nvPicPr>
          <p:cNvPr id="5" name="AAM - length slid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96938" y="1600200"/>
            <a:ext cx="7343775" cy="4519613"/>
          </a:xfrm>
        </p:spPr>
      </p:pic>
    </p:spTree>
    <p:extLst>
      <p:ext uri="{BB962C8B-B14F-4D97-AF65-F5344CB8AC3E}">
        <p14:creationId xmlns:p14="http://schemas.microsoft.com/office/powerpoint/2010/main" val="55050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AnimoAminoMiner</a:t>
            </a:r>
            <a:r>
              <a:rPr lang="en-US" dirty="0"/>
              <a:t> Exploration</a:t>
            </a:r>
          </a:p>
        </p:txBody>
      </p:sp>
      <p:pic>
        <p:nvPicPr>
          <p:cNvPr id="5" name="AAM - zo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96938" y="1600200"/>
            <a:ext cx="7343775" cy="4519613"/>
          </a:xfrm>
        </p:spPr>
      </p:pic>
    </p:spTree>
    <p:extLst>
      <p:ext uri="{BB962C8B-B14F-4D97-AF65-F5344CB8AC3E}">
        <p14:creationId xmlns:p14="http://schemas.microsoft.com/office/powerpoint/2010/main" val="190872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AnimoAminoMiner</a:t>
            </a:r>
            <a:r>
              <a:rPr lang="en-US" dirty="0"/>
              <a:t> Exploration</a:t>
            </a:r>
          </a:p>
        </p:txBody>
      </p:sp>
      <p:pic>
        <p:nvPicPr>
          <p:cNvPr id="5" name="AAM - detai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96938" y="1600200"/>
            <a:ext cx="7343775" cy="4519613"/>
          </a:xfrm>
        </p:spPr>
      </p:pic>
    </p:spTree>
    <p:extLst>
      <p:ext uri="{BB962C8B-B14F-4D97-AF65-F5344CB8AC3E}">
        <p14:creationId xmlns:p14="http://schemas.microsoft.com/office/powerpoint/2010/main" val="416926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View</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9986" y="1844824"/>
            <a:ext cx="3977678" cy="4030364"/>
          </a:xfrm>
        </p:spPr>
      </p:pic>
    </p:spTree>
    <p:extLst>
      <p:ext uri="{BB962C8B-B14F-4D97-AF65-F5344CB8AC3E}">
        <p14:creationId xmlns:p14="http://schemas.microsoft.com/office/powerpoint/2010/main" val="360807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AnimoAminoMiner</a:t>
            </a:r>
            <a:r>
              <a:rPr lang="en-US" dirty="0"/>
              <a:t> Exploration</a:t>
            </a:r>
          </a:p>
        </p:txBody>
      </p:sp>
      <p:pic>
        <p:nvPicPr>
          <p:cNvPr id="7" name="AAM - filt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96938" y="1600200"/>
            <a:ext cx="7343775" cy="4519613"/>
          </a:xfrm>
        </p:spPr>
      </p:pic>
    </p:spTree>
    <p:extLst>
      <p:ext uri="{BB962C8B-B14F-4D97-AF65-F5344CB8AC3E}">
        <p14:creationId xmlns:p14="http://schemas.microsoft.com/office/powerpoint/2010/main" val="376141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AnimoAminoMiner</a:t>
            </a:r>
            <a:r>
              <a:rPr lang="en-US" dirty="0"/>
              <a:t> Exploration</a:t>
            </a:r>
          </a:p>
        </p:txBody>
      </p:sp>
      <p:pic>
        <p:nvPicPr>
          <p:cNvPr id="5" name="AAM - filter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96938" y="1600200"/>
            <a:ext cx="7343775" cy="4519613"/>
          </a:xfrm>
        </p:spPr>
      </p:pic>
    </p:spTree>
    <p:extLst>
      <p:ext uri="{BB962C8B-B14F-4D97-AF65-F5344CB8AC3E}">
        <p14:creationId xmlns:p14="http://schemas.microsoft.com/office/powerpoint/2010/main" val="281901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AnimoAminoMiner</a:t>
            </a:r>
            <a:r>
              <a:rPr lang="en-US" dirty="0"/>
              <a:t> Exploration</a:t>
            </a:r>
          </a:p>
        </p:txBody>
      </p:sp>
      <p:pic>
        <p:nvPicPr>
          <p:cNvPr id="5" name="AAM - sor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96938" y="1600200"/>
            <a:ext cx="7343775" cy="4519613"/>
          </a:xfrm>
        </p:spPr>
      </p:pic>
    </p:spTree>
    <p:extLst>
      <p:ext uri="{BB962C8B-B14F-4D97-AF65-F5344CB8AC3E}">
        <p14:creationId xmlns:p14="http://schemas.microsoft.com/office/powerpoint/2010/main" val="145433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AnimoAminoMiner</a:t>
            </a:r>
            <a:r>
              <a:rPr lang="en-US" dirty="0"/>
              <a:t> Exploration</a:t>
            </a:r>
          </a:p>
        </p:txBody>
      </p:sp>
      <p:pic>
        <p:nvPicPr>
          <p:cNvPr id="5" name="AAM - M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96938" y="1600200"/>
            <a:ext cx="7343775" cy="4519613"/>
          </a:xfrm>
        </p:spPr>
      </p:pic>
    </p:spTree>
    <p:extLst>
      <p:ext uri="{BB962C8B-B14F-4D97-AF65-F5344CB8AC3E}">
        <p14:creationId xmlns:p14="http://schemas.microsoft.com/office/powerpoint/2010/main" val="378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a:spLocks noGrp="1"/>
          </p:cNvSpPr>
          <p:nvPr>
            <p:ph idx="1"/>
          </p:nvPr>
        </p:nvSpPr>
        <p:spPr>
          <a:xfrm>
            <a:off x="457200" y="1573683"/>
            <a:ext cx="8223250" cy="4519613"/>
          </a:xfrm>
        </p:spPr>
        <p:txBody>
          <a:bodyPr/>
          <a:lstStyle/>
          <a:p>
            <a:pPr>
              <a:lnSpc>
                <a:spcPts val="3400"/>
              </a:lnSpc>
            </a:pPr>
            <a:r>
              <a:rPr lang="en-US" altLang="en-US" dirty="0">
                <a:solidFill>
                  <a:schemeClr val="tx1"/>
                </a:solidFill>
              </a:rPr>
              <a:t>Understanding</a:t>
            </a:r>
            <a:r>
              <a:rPr lang="cs-CZ" altLang="en-US" dirty="0">
                <a:solidFill>
                  <a:schemeClr val="tx1"/>
                </a:solidFill>
              </a:rPr>
              <a:t> protein</a:t>
            </a:r>
            <a:r>
              <a:rPr lang="en-US" altLang="en-US" dirty="0">
                <a:solidFill>
                  <a:schemeClr val="tx1"/>
                </a:solidFill>
              </a:rPr>
              <a:t> structure is essential in many fields</a:t>
            </a:r>
          </a:p>
          <a:p>
            <a:pPr lvl="1">
              <a:lnSpc>
                <a:spcPts val="3400"/>
              </a:lnSpc>
            </a:pPr>
            <a:endParaRPr lang="en-US" altLang="en-US" dirty="0">
              <a:solidFill>
                <a:schemeClr val="tx1"/>
              </a:solidFill>
            </a:endParaRPr>
          </a:p>
          <a:p>
            <a:pPr lvl="1">
              <a:lnSpc>
                <a:spcPts val="3400"/>
              </a:lnSpc>
            </a:pPr>
            <a:endParaRPr lang="cs-CZ" altLang="en-US" dirty="0">
              <a:solidFill>
                <a:schemeClr val="tx1"/>
              </a:solidFill>
            </a:endParaRPr>
          </a:p>
          <a:p>
            <a:pPr lvl="1">
              <a:lnSpc>
                <a:spcPts val="3400"/>
              </a:lnSpc>
            </a:pPr>
            <a:r>
              <a:rPr lang="en-US" altLang="en-US" dirty="0">
                <a:solidFill>
                  <a:schemeClr val="tx1"/>
                </a:solidFill>
              </a:rPr>
              <a:t>Structural biology</a:t>
            </a:r>
          </a:p>
          <a:p>
            <a:pPr lvl="1">
              <a:lnSpc>
                <a:spcPts val="3400"/>
              </a:lnSpc>
            </a:pPr>
            <a:r>
              <a:rPr lang="en-US" altLang="en-US" dirty="0">
                <a:solidFill>
                  <a:schemeClr val="tx1"/>
                </a:solidFill>
              </a:rPr>
              <a:t>Drug design</a:t>
            </a:r>
          </a:p>
          <a:p>
            <a:pPr lvl="1">
              <a:lnSpc>
                <a:spcPts val="3400"/>
              </a:lnSpc>
            </a:pPr>
            <a:r>
              <a:rPr lang="en-US" altLang="en-US" dirty="0">
                <a:solidFill>
                  <a:schemeClr val="tx1"/>
                </a:solidFill>
              </a:rPr>
              <a:t>Protein engineering</a:t>
            </a:r>
            <a:endParaRPr lang="cs-CZ" altLang="en-US" dirty="0">
              <a:solidFill>
                <a:schemeClr val="tx1"/>
              </a:solidFill>
            </a:endParaRPr>
          </a:p>
        </p:txBody>
      </p:sp>
      <p:sp>
        <p:nvSpPr>
          <p:cNvPr id="32773" name="Title 1"/>
          <p:cNvSpPr>
            <a:spLocks noGrp="1"/>
          </p:cNvSpPr>
          <p:nvPr>
            <p:ph type="title"/>
          </p:nvPr>
        </p:nvSpPr>
        <p:spPr>
          <a:xfrm>
            <a:off x="107950" y="0"/>
            <a:ext cx="9036050" cy="1136650"/>
          </a:xfrm>
        </p:spPr>
        <p:txBody>
          <a:bodyPr/>
          <a:lstStyle/>
          <a:p>
            <a:pPr eaLnBrk="1" hangingPunct="1">
              <a:buClr>
                <a:srgbClr val="FFFFFF"/>
              </a:buClr>
            </a:pPr>
            <a:r>
              <a:rPr lang="en-US" altLang="en-US" dirty="0">
                <a:latin typeface="Trebuchet MS" pitchFamily="34" charset="0"/>
              </a:rPr>
              <a:t>Importance of Protein Analysis</a:t>
            </a:r>
            <a:endParaRPr lang="cs-CZ" altLang="en-US" dirty="0">
              <a:latin typeface="Trebuchet MS" pitchFamily="34" charset="0"/>
            </a:endParaRP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21384"/>
            <a:ext cx="4464496" cy="4187936"/>
          </a:xfrm>
          <a:prstGeom prst="rect">
            <a:avLst/>
          </a:prstGeom>
        </p:spPr>
      </p:pic>
    </p:spTree>
    <p:extLst>
      <p:ext uri="{BB962C8B-B14F-4D97-AF65-F5344CB8AC3E}">
        <p14:creationId xmlns:p14="http://schemas.microsoft.com/office/powerpoint/2010/main" val="232412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107950" y="0"/>
            <a:ext cx="9036050" cy="1136650"/>
          </a:xfrm>
        </p:spPr>
        <p:txBody>
          <a:bodyPr/>
          <a:lstStyle/>
          <a:p>
            <a:r>
              <a:rPr lang="en-US" altLang="en-US"/>
              <a:t>Results</a:t>
            </a:r>
          </a:p>
        </p:txBody>
      </p:sp>
      <p:sp>
        <p:nvSpPr>
          <p:cNvPr id="77827" name="Content Placeholder 2"/>
          <p:cNvSpPr>
            <a:spLocks noGrp="1"/>
          </p:cNvSpPr>
          <p:nvPr>
            <p:ph idx="1"/>
          </p:nvPr>
        </p:nvSpPr>
        <p:spPr>
          <a:xfrm>
            <a:off x="457200" y="1600200"/>
            <a:ext cx="7813675" cy="4471988"/>
          </a:xfrm>
        </p:spPr>
        <p:txBody>
          <a:bodyPr/>
          <a:lstStyle/>
          <a:p>
            <a:r>
              <a:rPr lang="en-US" altLang="en-US" dirty="0"/>
              <a:t>Tested and evaluated by domain experts</a:t>
            </a:r>
          </a:p>
          <a:p>
            <a:pPr lvl="1"/>
            <a:r>
              <a:rPr lang="en-US" altLang="en-US" dirty="0"/>
              <a:t>Protein and metabolic engineering laboratory from </a:t>
            </a:r>
            <a:r>
              <a:rPr lang="cs-CZ" altLang="en-US" dirty="0" err="1"/>
              <a:t>the</a:t>
            </a:r>
            <a:r>
              <a:rPr lang="cs-CZ" altLang="en-US" dirty="0"/>
              <a:t> </a:t>
            </a:r>
            <a:r>
              <a:rPr lang="en-US" altLang="en-US" dirty="0"/>
              <a:t>Masaryk University</a:t>
            </a:r>
          </a:p>
          <a:p>
            <a:pPr lvl="2"/>
            <a:r>
              <a:rPr lang="cs-CZ" altLang="en-US" dirty="0" err="1"/>
              <a:t>Details</a:t>
            </a:r>
            <a:r>
              <a:rPr lang="cs-CZ" altLang="en-US" dirty="0"/>
              <a:t> in:</a:t>
            </a:r>
          </a:p>
          <a:p>
            <a:pPr lvl="3">
              <a:lnSpc>
                <a:spcPct val="100000"/>
              </a:lnSpc>
            </a:pPr>
            <a:r>
              <a:rPr lang="en-US" sz="1800" dirty="0">
                <a:solidFill>
                  <a:schemeClr val="tx1"/>
                </a:solidFill>
              </a:rPr>
              <a:t>By</a:t>
            </a:r>
            <a:r>
              <a:rPr lang="cs-CZ" sz="1800" dirty="0">
                <a:solidFill>
                  <a:schemeClr val="tx1"/>
                </a:solidFill>
              </a:rPr>
              <a:t>š</a:t>
            </a:r>
            <a:r>
              <a:rPr lang="en-US" sz="1800" dirty="0" err="1">
                <a:solidFill>
                  <a:schemeClr val="tx1"/>
                </a:solidFill>
              </a:rPr>
              <a:t>ka</a:t>
            </a:r>
            <a:r>
              <a:rPr lang="cs-CZ" sz="1800" dirty="0">
                <a:solidFill>
                  <a:schemeClr val="tx1"/>
                </a:solidFill>
              </a:rPr>
              <a:t> et al</a:t>
            </a:r>
            <a:r>
              <a:rPr lang="en-US" sz="1800" dirty="0">
                <a:solidFill>
                  <a:schemeClr val="tx1"/>
                </a:solidFill>
              </a:rPr>
              <a:t>,</a:t>
            </a:r>
            <a:r>
              <a:rPr lang="cs-CZ" sz="1800" dirty="0">
                <a:solidFill>
                  <a:schemeClr val="tx1"/>
                </a:solidFill>
              </a:rPr>
              <a:t> </a:t>
            </a:r>
            <a:r>
              <a:rPr lang="en-US" sz="1800" b="1" dirty="0" err="1"/>
              <a:t>MoleCollar</a:t>
            </a:r>
            <a:r>
              <a:rPr lang="en-US" sz="1800" b="1" dirty="0"/>
              <a:t> and Tunnel Heat Map Visualizations for Conveying </a:t>
            </a:r>
            <a:r>
              <a:rPr lang="en-US" sz="1800" b="1" dirty="0" err="1"/>
              <a:t>Spatio</a:t>
            </a:r>
            <a:r>
              <a:rPr lang="en-US" sz="1800" b="1" dirty="0"/>
              <a:t>-</a:t>
            </a:r>
            <a:r>
              <a:rPr lang="en-US" sz="1800" b="1" dirty="0" err="1"/>
              <a:t>Temporo</a:t>
            </a:r>
            <a:r>
              <a:rPr lang="en-US" sz="1800" b="1" dirty="0"/>
              <a:t>-Chemical Properties Across and Along Protein Voids</a:t>
            </a:r>
            <a:r>
              <a:rPr lang="cs-CZ" sz="1800" dirty="0"/>
              <a:t>,</a:t>
            </a:r>
            <a:r>
              <a:rPr lang="cs-CZ" sz="1800" dirty="0">
                <a:solidFill>
                  <a:schemeClr val="tx1"/>
                </a:solidFill>
              </a:rPr>
              <a:t> </a:t>
            </a:r>
            <a:r>
              <a:rPr lang="en-US" sz="1800" i="1" dirty="0">
                <a:solidFill>
                  <a:schemeClr val="tx1"/>
                </a:solidFill>
              </a:rPr>
              <a:t>Computer Graphics Forum</a:t>
            </a:r>
            <a:r>
              <a:rPr lang="en-US" sz="1800" dirty="0">
                <a:solidFill>
                  <a:schemeClr val="tx1"/>
                </a:solidFill>
              </a:rPr>
              <a:t>, 3(34):1-10</a:t>
            </a:r>
            <a:r>
              <a:rPr lang="cs-CZ" sz="1800" dirty="0">
                <a:solidFill>
                  <a:schemeClr val="tx1"/>
                </a:solidFill>
              </a:rPr>
              <a:t>, 2015</a:t>
            </a:r>
          </a:p>
          <a:p>
            <a:pPr lvl="3">
              <a:lnSpc>
                <a:spcPct val="100000"/>
              </a:lnSpc>
            </a:pPr>
            <a:r>
              <a:rPr lang="cs-CZ" altLang="en-US" sz="1800" dirty="0" err="1">
                <a:solidFill>
                  <a:schemeClr val="tx1"/>
                </a:solidFill>
              </a:rPr>
              <a:t>Byška</a:t>
            </a:r>
            <a:r>
              <a:rPr lang="cs-CZ" altLang="en-US" sz="1800" dirty="0">
                <a:solidFill>
                  <a:schemeClr val="tx1"/>
                </a:solidFill>
              </a:rPr>
              <a:t> et al, </a:t>
            </a:r>
            <a:r>
              <a:rPr lang="en-US" sz="1800" b="1" dirty="0" err="1"/>
              <a:t>AnimoAminoMiner</a:t>
            </a:r>
            <a:r>
              <a:rPr lang="en-US" sz="1800" b="1" dirty="0"/>
              <a:t>: Exploration of Protein Tunnels and their Properties in Molecular Dynamics</a:t>
            </a:r>
            <a:r>
              <a:rPr lang="cs-CZ" sz="1800" dirty="0"/>
              <a:t>, </a:t>
            </a:r>
            <a:r>
              <a:rPr lang="cs-CZ" altLang="en-US" sz="1800" i="1" dirty="0">
                <a:solidFill>
                  <a:schemeClr val="tx1"/>
                </a:solidFill>
              </a:rPr>
              <a:t>IEEE TVCG</a:t>
            </a:r>
            <a:r>
              <a:rPr lang="cs-CZ" altLang="en-US" sz="1800" dirty="0">
                <a:solidFill>
                  <a:schemeClr val="tx1"/>
                </a:solidFill>
              </a:rPr>
              <a:t>, DOI </a:t>
            </a:r>
            <a:r>
              <a:rPr lang="en-US" sz="1800" dirty="0"/>
              <a:t>10.1109/TVCG.2015.2467434</a:t>
            </a:r>
            <a:r>
              <a:rPr lang="cs-CZ" sz="1800" dirty="0"/>
              <a:t>, 2015</a:t>
            </a:r>
            <a:endParaRPr lang="en-US" altLang="en-US" sz="1800" dirty="0">
              <a:solidFill>
                <a:schemeClr val="tx1"/>
              </a:solidFill>
            </a:endParaRPr>
          </a:p>
        </p:txBody>
      </p:sp>
    </p:spTree>
    <p:extLst>
      <p:ext uri="{BB962C8B-B14F-4D97-AF65-F5344CB8AC3E}">
        <p14:creationId xmlns:p14="http://schemas.microsoft.com/office/powerpoint/2010/main" val="124054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cs-CZ" dirty="0"/>
              <a:t>AVER </a:t>
            </a:r>
            <a:r>
              <a:rPr lang="cs-CZ" dirty="0" err="1"/>
              <a:t>Analyst</a:t>
            </a:r>
            <a:endParaRPr lang="en-US" dirty="0"/>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14127" y="1340768"/>
            <a:ext cx="8223250" cy="431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3491880" y="5653085"/>
            <a:ext cx="4345905" cy="523220"/>
          </a:xfrm>
          <a:prstGeom prst="rect">
            <a:avLst/>
          </a:prstGeom>
          <a:noFill/>
        </p:spPr>
        <p:txBody>
          <a:bodyPr wrap="square" rtlCol="0">
            <a:spAutoFit/>
          </a:bodyPr>
          <a:lstStyle/>
          <a:p>
            <a:r>
              <a:rPr lang="cs-CZ" sz="2800" dirty="0">
                <a:solidFill>
                  <a:schemeClr val="tx1"/>
                </a:solidFill>
              </a:rPr>
              <a:t>www.caver.cz</a:t>
            </a:r>
            <a:endParaRPr lang="en-US" sz="2800" dirty="0">
              <a:solidFill>
                <a:schemeClr val="tx1"/>
              </a:solidFill>
            </a:endParaRPr>
          </a:p>
        </p:txBody>
      </p:sp>
    </p:spTree>
    <p:extLst>
      <p:ext uri="{BB962C8B-B14F-4D97-AF65-F5344CB8AC3E}">
        <p14:creationId xmlns:p14="http://schemas.microsoft.com/office/powerpoint/2010/main" val="2915896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cs-CZ" dirty="0" err="1"/>
              <a:t>Proposed</a:t>
            </a:r>
            <a:r>
              <a:rPr lang="cs-CZ" dirty="0"/>
              <a:t> </a:t>
            </a:r>
            <a:r>
              <a:rPr lang="cs-CZ" dirty="0" err="1"/>
              <a:t>visualizations</a:t>
            </a:r>
            <a:r>
              <a:rPr lang="cs-CZ" dirty="0"/>
              <a:t> </a:t>
            </a:r>
            <a:r>
              <a:rPr lang="cs-CZ" dirty="0" err="1"/>
              <a:t>enable</a:t>
            </a:r>
            <a:r>
              <a:rPr lang="cs-CZ" dirty="0"/>
              <a:t> </a:t>
            </a:r>
            <a:r>
              <a:rPr lang="cs-CZ" dirty="0" err="1"/>
              <a:t>the</a:t>
            </a:r>
            <a:r>
              <a:rPr lang="cs-CZ" dirty="0"/>
              <a:t> </a:t>
            </a:r>
            <a:r>
              <a:rPr lang="cs-CZ" dirty="0" err="1"/>
              <a:t>domain</a:t>
            </a:r>
            <a:r>
              <a:rPr lang="cs-CZ" dirty="0"/>
              <a:t> </a:t>
            </a:r>
            <a:r>
              <a:rPr lang="cs-CZ" dirty="0" err="1"/>
              <a:t>experts</a:t>
            </a:r>
            <a:r>
              <a:rPr lang="cs-CZ" dirty="0"/>
              <a:t> to:</a:t>
            </a:r>
          </a:p>
          <a:p>
            <a:pPr lvl="1"/>
            <a:r>
              <a:rPr lang="cs-CZ" dirty="0" err="1"/>
              <a:t>Find</a:t>
            </a:r>
            <a:r>
              <a:rPr lang="cs-CZ" dirty="0"/>
              <a:t> </a:t>
            </a:r>
            <a:r>
              <a:rPr lang="cs-CZ" dirty="0" err="1"/>
              <a:t>the</a:t>
            </a:r>
            <a:r>
              <a:rPr lang="cs-CZ" dirty="0"/>
              <a:t> most </a:t>
            </a:r>
            <a:r>
              <a:rPr lang="cs-CZ" dirty="0" err="1"/>
              <a:t>biologically</a:t>
            </a:r>
            <a:r>
              <a:rPr lang="cs-CZ" dirty="0"/>
              <a:t> </a:t>
            </a:r>
            <a:r>
              <a:rPr lang="cs-CZ" dirty="0" err="1"/>
              <a:t>relevant</a:t>
            </a:r>
            <a:r>
              <a:rPr lang="cs-CZ" dirty="0"/>
              <a:t> </a:t>
            </a:r>
            <a:r>
              <a:rPr lang="cs-CZ" dirty="0" err="1"/>
              <a:t>tunnel</a:t>
            </a:r>
            <a:r>
              <a:rPr lang="cs-CZ" dirty="0"/>
              <a:t>(s)</a:t>
            </a:r>
          </a:p>
          <a:p>
            <a:pPr lvl="1"/>
            <a:r>
              <a:rPr lang="cs-CZ" dirty="0" err="1"/>
              <a:t>Explore</a:t>
            </a:r>
            <a:r>
              <a:rPr lang="cs-CZ" dirty="0"/>
              <a:t> </a:t>
            </a:r>
            <a:r>
              <a:rPr lang="cs-CZ" dirty="0" err="1"/>
              <a:t>its</a:t>
            </a:r>
            <a:r>
              <a:rPr lang="cs-CZ" dirty="0"/>
              <a:t> </a:t>
            </a:r>
            <a:r>
              <a:rPr lang="cs-CZ" dirty="0" err="1"/>
              <a:t>bottleneck</a:t>
            </a:r>
            <a:r>
              <a:rPr lang="cs-CZ" dirty="0"/>
              <a:t> and </a:t>
            </a:r>
            <a:r>
              <a:rPr lang="cs-CZ" dirty="0" err="1"/>
              <a:t>the</a:t>
            </a:r>
            <a:r>
              <a:rPr lang="cs-CZ" dirty="0"/>
              <a:t> </a:t>
            </a:r>
            <a:r>
              <a:rPr lang="cs-CZ" dirty="0" err="1"/>
              <a:t>surrounding</a:t>
            </a:r>
            <a:r>
              <a:rPr lang="cs-CZ" dirty="0"/>
              <a:t> </a:t>
            </a:r>
            <a:r>
              <a:rPr lang="cs-CZ" dirty="0" err="1"/>
              <a:t>amino</a:t>
            </a:r>
            <a:r>
              <a:rPr lang="cs-CZ" dirty="0"/>
              <a:t> </a:t>
            </a:r>
            <a:r>
              <a:rPr lang="cs-CZ" dirty="0" err="1"/>
              <a:t>acids</a:t>
            </a:r>
            <a:endParaRPr lang="cs-CZ" dirty="0"/>
          </a:p>
          <a:p>
            <a:pPr lvl="1"/>
            <a:r>
              <a:rPr lang="cs-CZ" dirty="0" err="1"/>
              <a:t>Explore</a:t>
            </a:r>
            <a:r>
              <a:rPr lang="cs-CZ" dirty="0"/>
              <a:t> </a:t>
            </a:r>
            <a:r>
              <a:rPr lang="cs-CZ" dirty="0" err="1"/>
              <a:t>the</a:t>
            </a:r>
            <a:r>
              <a:rPr lang="cs-CZ" dirty="0"/>
              <a:t> </a:t>
            </a:r>
            <a:r>
              <a:rPr lang="cs-CZ" dirty="0" err="1"/>
              <a:t>tunnel</a:t>
            </a:r>
            <a:r>
              <a:rPr lang="cs-CZ" dirty="0"/>
              <a:t> profile </a:t>
            </a:r>
            <a:r>
              <a:rPr lang="cs-CZ" dirty="0" err="1"/>
              <a:t>with</a:t>
            </a:r>
            <a:r>
              <a:rPr lang="cs-CZ" dirty="0"/>
              <a:t> </a:t>
            </a:r>
            <a:r>
              <a:rPr lang="cs-CZ" dirty="0" err="1"/>
              <a:t>all</a:t>
            </a:r>
            <a:r>
              <a:rPr lang="cs-CZ" dirty="0"/>
              <a:t> </a:t>
            </a:r>
            <a:r>
              <a:rPr lang="cs-CZ" dirty="0" err="1"/>
              <a:t>surrounding</a:t>
            </a:r>
            <a:r>
              <a:rPr lang="cs-CZ" dirty="0"/>
              <a:t> </a:t>
            </a:r>
            <a:r>
              <a:rPr lang="cs-CZ" dirty="0" err="1"/>
              <a:t>amino</a:t>
            </a:r>
            <a:r>
              <a:rPr lang="cs-CZ" dirty="0"/>
              <a:t> </a:t>
            </a:r>
            <a:r>
              <a:rPr lang="cs-CZ" dirty="0" err="1"/>
              <a:t>acids</a:t>
            </a:r>
            <a:endParaRPr lang="cs-CZ" dirty="0"/>
          </a:p>
          <a:p>
            <a:r>
              <a:rPr lang="cs-CZ" dirty="0"/>
              <a:t>Fast and </a:t>
            </a:r>
            <a:r>
              <a:rPr lang="cs-CZ" dirty="0" err="1"/>
              <a:t>comprehensible</a:t>
            </a:r>
            <a:r>
              <a:rPr lang="cs-CZ" dirty="0"/>
              <a:t> </a:t>
            </a:r>
            <a:r>
              <a:rPr lang="cs-CZ" dirty="0" err="1"/>
              <a:t>detection</a:t>
            </a:r>
            <a:r>
              <a:rPr lang="cs-CZ" dirty="0"/>
              <a:t> </a:t>
            </a:r>
            <a:r>
              <a:rPr lang="cs-CZ" dirty="0" err="1"/>
              <a:t>of</a:t>
            </a:r>
            <a:r>
              <a:rPr lang="cs-CZ" dirty="0"/>
              <a:t> </a:t>
            </a:r>
            <a:r>
              <a:rPr lang="cs-CZ" dirty="0" err="1"/>
              <a:t>amino</a:t>
            </a:r>
            <a:r>
              <a:rPr lang="cs-CZ" dirty="0"/>
              <a:t> </a:t>
            </a:r>
            <a:r>
              <a:rPr lang="cs-CZ" dirty="0" err="1"/>
              <a:t>acids</a:t>
            </a:r>
            <a:r>
              <a:rPr lang="cs-CZ" dirty="0"/>
              <a:t> </a:t>
            </a:r>
            <a:r>
              <a:rPr lang="cs-CZ" dirty="0" err="1"/>
              <a:t>which</a:t>
            </a:r>
            <a:r>
              <a:rPr lang="cs-CZ" dirty="0"/>
              <a:t> are </a:t>
            </a:r>
            <a:r>
              <a:rPr lang="cs-CZ" dirty="0" err="1"/>
              <a:t>candidates</a:t>
            </a:r>
            <a:r>
              <a:rPr lang="cs-CZ" dirty="0"/>
              <a:t> </a:t>
            </a:r>
            <a:r>
              <a:rPr lang="cs-CZ" dirty="0" err="1"/>
              <a:t>for</a:t>
            </a:r>
            <a:r>
              <a:rPr lang="cs-CZ" dirty="0"/>
              <a:t> protein </a:t>
            </a:r>
            <a:r>
              <a:rPr lang="cs-CZ" dirty="0" err="1"/>
              <a:t>mutation</a:t>
            </a:r>
            <a:endParaRPr lang="en-US" dirty="0"/>
          </a:p>
        </p:txBody>
      </p:sp>
    </p:spTree>
    <p:extLst>
      <p:ext uri="{BB962C8B-B14F-4D97-AF65-F5344CB8AC3E}">
        <p14:creationId xmlns:p14="http://schemas.microsoft.com/office/powerpoint/2010/main" val="295552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What</a:t>
            </a:r>
            <a:r>
              <a:rPr lang="cs-CZ" dirty="0"/>
              <a:t> </a:t>
            </a:r>
            <a:r>
              <a:rPr lang="cs-CZ" dirty="0" err="1"/>
              <a:t>is</a:t>
            </a:r>
            <a:r>
              <a:rPr lang="cs-CZ" dirty="0"/>
              <a:t> </a:t>
            </a:r>
            <a:r>
              <a:rPr lang="cs-CZ" dirty="0" err="1"/>
              <a:t>the</a:t>
            </a:r>
            <a:r>
              <a:rPr lang="cs-CZ" dirty="0"/>
              <a:t> </a:t>
            </a:r>
            <a:r>
              <a:rPr lang="cs-CZ" dirty="0" err="1"/>
              <a:t>next</a:t>
            </a:r>
            <a:r>
              <a:rPr lang="cs-CZ" dirty="0"/>
              <a:t> step?</a:t>
            </a:r>
            <a:endParaRPr lang="en-US" dirty="0"/>
          </a:p>
        </p:txBody>
      </p:sp>
      <p:sp>
        <p:nvSpPr>
          <p:cNvPr id="3" name="Content Placeholder 2"/>
          <p:cNvSpPr>
            <a:spLocks noGrp="1"/>
          </p:cNvSpPr>
          <p:nvPr>
            <p:ph idx="1"/>
          </p:nvPr>
        </p:nvSpPr>
        <p:spPr/>
        <p:txBody>
          <a:bodyPr/>
          <a:lstStyle/>
          <a:p>
            <a:r>
              <a:rPr lang="cs-CZ" dirty="0" err="1"/>
              <a:t>Exploration</a:t>
            </a:r>
            <a:r>
              <a:rPr lang="cs-CZ" dirty="0"/>
              <a:t> and </a:t>
            </a:r>
            <a:r>
              <a:rPr lang="cs-CZ" dirty="0" err="1"/>
              <a:t>guided</a:t>
            </a:r>
            <a:r>
              <a:rPr lang="cs-CZ" dirty="0"/>
              <a:t> </a:t>
            </a:r>
            <a:r>
              <a:rPr lang="cs-CZ" dirty="0" err="1"/>
              <a:t>navigation</a:t>
            </a:r>
            <a:r>
              <a:rPr lang="cs-CZ" dirty="0"/>
              <a:t> </a:t>
            </a:r>
            <a:r>
              <a:rPr lang="cs-CZ" dirty="0" err="1"/>
              <a:t>within</a:t>
            </a:r>
            <a:r>
              <a:rPr lang="cs-CZ" dirty="0"/>
              <a:t> </a:t>
            </a:r>
            <a:r>
              <a:rPr lang="cs-CZ" dirty="0" err="1"/>
              <a:t>large</a:t>
            </a:r>
            <a:r>
              <a:rPr lang="cs-CZ" dirty="0"/>
              <a:t> MD </a:t>
            </a:r>
            <a:r>
              <a:rPr lang="cs-CZ" dirty="0" err="1"/>
              <a:t>simulations</a:t>
            </a:r>
            <a:r>
              <a:rPr lang="cs-CZ" dirty="0"/>
              <a:t> and </a:t>
            </a:r>
            <a:r>
              <a:rPr lang="cs-CZ" dirty="0" err="1"/>
              <a:t>their</a:t>
            </a:r>
            <a:r>
              <a:rPr lang="cs-CZ" dirty="0"/>
              <a:t> </a:t>
            </a:r>
            <a:r>
              <a:rPr lang="cs-CZ" dirty="0" err="1"/>
              <a:t>ensembles</a:t>
            </a:r>
            <a:endParaRPr lang="cs-CZ" dirty="0"/>
          </a:p>
          <a:p>
            <a:pPr lvl="1"/>
            <a:endParaRPr lang="en-US" dirty="0"/>
          </a:p>
          <a:p>
            <a:pPr lvl="1"/>
            <a:r>
              <a:rPr lang="cs-CZ" dirty="0" err="1"/>
              <a:t>Exploration</a:t>
            </a:r>
            <a:r>
              <a:rPr lang="cs-CZ" dirty="0"/>
              <a:t> </a:t>
            </a:r>
            <a:r>
              <a:rPr lang="cs-CZ" dirty="0" err="1"/>
              <a:t>of</a:t>
            </a:r>
            <a:r>
              <a:rPr lang="cs-CZ" dirty="0"/>
              <a:t> many </a:t>
            </a:r>
            <a:r>
              <a:rPr lang="cs-CZ" dirty="0" err="1"/>
              <a:t>different</a:t>
            </a:r>
            <a:r>
              <a:rPr lang="cs-CZ" dirty="0"/>
              <a:t> </a:t>
            </a:r>
            <a:r>
              <a:rPr lang="cs-CZ" dirty="0" err="1"/>
              <a:t>properties</a:t>
            </a:r>
            <a:r>
              <a:rPr lang="cs-CZ" dirty="0"/>
              <a:t> – </a:t>
            </a:r>
            <a:r>
              <a:rPr lang="cs-CZ" dirty="0" err="1"/>
              <a:t>helps</a:t>
            </a:r>
            <a:r>
              <a:rPr lang="cs-CZ" dirty="0"/>
              <a:t> to </a:t>
            </a:r>
            <a:r>
              <a:rPr lang="cs-CZ" dirty="0" err="1"/>
              <a:t>understand</a:t>
            </a:r>
            <a:r>
              <a:rPr lang="cs-CZ" dirty="0"/>
              <a:t> </a:t>
            </a:r>
            <a:r>
              <a:rPr lang="cs-CZ" dirty="0" err="1"/>
              <a:t>the</a:t>
            </a:r>
            <a:r>
              <a:rPr lang="cs-CZ" dirty="0"/>
              <a:t> </a:t>
            </a:r>
            <a:r>
              <a:rPr lang="cs-CZ" dirty="0" err="1"/>
              <a:t>signifi</a:t>
            </a:r>
            <a:r>
              <a:rPr lang="en-US" dirty="0" err="1"/>
              <a:t>cance</a:t>
            </a:r>
            <a:r>
              <a:rPr lang="en-US" dirty="0"/>
              <a:t> of a given part of the trajectory</a:t>
            </a:r>
            <a:endParaRPr lang="cs-CZ" dirty="0"/>
          </a:p>
          <a:p>
            <a:pPr lvl="1"/>
            <a:endParaRPr lang="en-US" dirty="0"/>
          </a:p>
          <a:p>
            <a:pPr lvl="1"/>
            <a:r>
              <a:rPr lang="cs-CZ" dirty="0" err="1"/>
              <a:t>Comparative</a:t>
            </a:r>
            <a:r>
              <a:rPr lang="cs-CZ" dirty="0"/>
              <a:t> </a:t>
            </a:r>
            <a:r>
              <a:rPr lang="cs-CZ" dirty="0" err="1"/>
              <a:t>visualization</a:t>
            </a:r>
            <a:endParaRPr lang="en-US" dirty="0"/>
          </a:p>
        </p:txBody>
      </p:sp>
    </p:spTree>
    <p:extLst>
      <p:ext uri="{BB962C8B-B14F-4D97-AF65-F5344CB8AC3E}">
        <p14:creationId xmlns:p14="http://schemas.microsoft.com/office/powerpoint/2010/main" val="2998732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07950" y="0"/>
            <a:ext cx="9036050" cy="1136650"/>
          </a:xfrm>
        </p:spPr>
        <p:txBody>
          <a:bodyPr/>
          <a:lstStyle/>
          <a:p>
            <a:r>
              <a:rPr lang="cs-CZ" altLang="en-US" dirty="0" err="1"/>
              <a:t>Thank</a:t>
            </a:r>
            <a:r>
              <a:rPr lang="cs-CZ" altLang="en-US" dirty="0"/>
              <a:t> </a:t>
            </a:r>
            <a:r>
              <a:rPr lang="cs-CZ" altLang="en-US" dirty="0" err="1"/>
              <a:t>You</a:t>
            </a:r>
            <a:r>
              <a:rPr lang="cs-CZ" altLang="en-US" dirty="0"/>
              <a:t> </a:t>
            </a:r>
            <a:r>
              <a:rPr lang="cs-CZ" altLang="en-US" dirty="0" err="1"/>
              <a:t>for</a:t>
            </a:r>
            <a:r>
              <a:rPr lang="cs-CZ" altLang="en-US" dirty="0"/>
              <a:t> </a:t>
            </a:r>
            <a:r>
              <a:rPr lang="cs-CZ" altLang="en-US" dirty="0" err="1"/>
              <a:t>Your</a:t>
            </a:r>
            <a:r>
              <a:rPr lang="cs-CZ" altLang="en-US" dirty="0"/>
              <a:t> </a:t>
            </a:r>
            <a:r>
              <a:rPr lang="cs-CZ" altLang="en-US" dirty="0" err="1"/>
              <a:t>Attention</a:t>
            </a:r>
            <a:endParaRPr lang="en-US" altLang="en-US" dirty="0"/>
          </a:p>
        </p:txBody>
      </p:sp>
      <p:sp>
        <p:nvSpPr>
          <p:cNvPr id="3" name="Content Placeholder 2"/>
          <p:cNvSpPr>
            <a:spLocks noGrp="1"/>
          </p:cNvSpPr>
          <p:nvPr>
            <p:ph idx="1"/>
          </p:nvPr>
        </p:nvSpPr>
        <p:spPr>
          <a:xfrm>
            <a:off x="514350" y="1441986"/>
            <a:ext cx="8223250" cy="4519613"/>
          </a:xfrm>
        </p:spPr>
        <p:txBody>
          <a:bodyPr/>
          <a:lstStyle/>
          <a:p>
            <a:pPr marL="0" indent="0" algn="ctr">
              <a:buFont typeface="Arial" panose="020B0604020202020204" pitchFamily="34" charset="0"/>
              <a:buNone/>
              <a:defRPr/>
            </a:pPr>
            <a:endParaRPr lang="en-US" altLang="en-US" sz="4800" baseline="-25000" dirty="0">
              <a:cs typeface="Arial" panose="020B0604020202020204" pitchFamily="34" charset="0"/>
            </a:endParaRPr>
          </a:p>
          <a:p>
            <a:pPr algn="ctr">
              <a:defRPr/>
            </a:pPr>
            <a:endParaRPr lang="en-US" dirty="0"/>
          </a:p>
        </p:txBody>
      </p:sp>
      <p:pic>
        <p:nvPicPr>
          <p:cNvPr id="880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948" y="2469782"/>
            <a:ext cx="2906099" cy="192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49238" y="5607189"/>
            <a:ext cx="7669792" cy="646331"/>
          </a:xfrm>
          <a:prstGeom prst="rect">
            <a:avLst/>
          </a:prstGeom>
          <a:noFill/>
        </p:spPr>
        <p:txBody>
          <a:bodyPr wrap="none" rtlCol="0">
            <a:spAutoFit/>
          </a:bodyPr>
          <a:lstStyle/>
          <a:p>
            <a:r>
              <a:rPr lang="en-US" dirty="0">
                <a:solidFill>
                  <a:schemeClr val="tx1"/>
                </a:solidFill>
              </a:rPr>
              <a:t>Acknowledgement</a:t>
            </a:r>
            <a:r>
              <a:rPr lang="cs-CZ" dirty="0">
                <a:solidFill>
                  <a:schemeClr val="tx1"/>
                </a:solidFill>
              </a:rPr>
              <a:t>: </a:t>
            </a:r>
          </a:p>
          <a:p>
            <a:r>
              <a:rPr lang="cs-CZ" dirty="0">
                <a:solidFill>
                  <a:schemeClr val="tx1"/>
                </a:solidFill>
              </a:rPr>
              <a:t>Jan </a:t>
            </a:r>
            <a:r>
              <a:rPr lang="cs-CZ" dirty="0" err="1">
                <a:solidFill>
                  <a:schemeClr val="tx1"/>
                </a:solidFill>
              </a:rPr>
              <a:t>Byška</a:t>
            </a:r>
            <a:r>
              <a:rPr lang="cs-CZ" dirty="0">
                <a:solidFill>
                  <a:schemeClr val="tx1"/>
                </a:solidFill>
              </a:rPr>
              <a:t>, Adam Jurčík, </a:t>
            </a:r>
            <a:r>
              <a:rPr lang="en-US" dirty="0">
                <a:solidFill>
                  <a:schemeClr val="tx1"/>
                </a:solidFill>
              </a:rPr>
              <a:t>Ivan Viola</a:t>
            </a:r>
            <a:r>
              <a:rPr lang="cs-CZ" dirty="0">
                <a:solidFill>
                  <a:schemeClr val="tx1"/>
                </a:solidFill>
              </a:rPr>
              <a:t>, </a:t>
            </a:r>
            <a:r>
              <a:rPr lang="en-US" dirty="0">
                <a:solidFill>
                  <a:schemeClr val="tx1"/>
                </a:solidFill>
              </a:rPr>
              <a:t>Mathieu Le </a:t>
            </a:r>
            <a:r>
              <a:rPr lang="en-US" dirty="0" err="1">
                <a:solidFill>
                  <a:schemeClr val="tx1"/>
                </a:solidFill>
              </a:rPr>
              <a:t>Muzic</a:t>
            </a:r>
            <a:r>
              <a:rPr lang="cs-CZ" dirty="0">
                <a:solidFill>
                  <a:schemeClr val="tx1"/>
                </a:solidFill>
              </a:rPr>
              <a:t>, </a:t>
            </a:r>
            <a:r>
              <a:rPr lang="en-US" dirty="0">
                <a:solidFill>
                  <a:schemeClr val="tx1"/>
                </a:solidFill>
              </a:rPr>
              <a:t>Eduard M. Gr</a:t>
            </a:r>
            <a:r>
              <a:rPr lang="cs-CZ" dirty="0">
                <a:solidFill>
                  <a:schemeClr val="tx1"/>
                </a:solidFill>
              </a:rPr>
              <a:t>ö</a:t>
            </a:r>
            <a:r>
              <a:rPr lang="en-US" dirty="0" err="1">
                <a:solidFill>
                  <a:schemeClr val="tx1"/>
                </a:solidFill>
              </a:rPr>
              <a:t>ller</a:t>
            </a:r>
            <a:endParaRPr lang="en-US" dirty="0">
              <a:solidFill>
                <a:schemeClr val="tx1"/>
              </a:solidFill>
            </a:endParaRPr>
          </a:p>
        </p:txBody>
      </p:sp>
      <p:pic>
        <p:nvPicPr>
          <p:cNvPr id="8"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1971" y="3693504"/>
            <a:ext cx="5516333" cy="19040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0997" y="3140968"/>
            <a:ext cx="5517307" cy="914890"/>
          </a:xfrm>
          <a:prstGeom prst="rect">
            <a:avLst/>
          </a:prstGeom>
        </p:spPr>
      </p:pic>
      <p:pic>
        <p:nvPicPr>
          <p:cNvPr id="8806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1599229"/>
            <a:ext cx="2646536" cy="221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43987" y="1330532"/>
            <a:ext cx="3096344" cy="196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2997200"/>
            <a:ext cx="452120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5"/>
          <p:cNvSpPr>
            <a:spLocks noGrp="1"/>
          </p:cNvSpPr>
          <p:nvPr>
            <p:ph idx="1"/>
          </p:nvPr>
        </p:nvSpPr>
        <p:spPr>
          <a:xfrm>
            <a:off x="457200" y="1573683"/>
            <a:ext cx="8223250" cy="4519613"/>
          </a:xfrm>
        </p:spPr>
        <p:txBody>
          <a:bodyPr/>
          <a:lstStyle/>
          <a:p>
            <a:pPr>
              <a:lnSpc>
                <a:spcPts val="3400"/>
              </a:lnSpc>
            </a:pPr>
            <a:r>
              <a:rPr lang="en-US" altLang="en-US" dirty="0"/>
              <a:t>Tunnel geometry</a:t>
            </a:r>
          </a:p>
          <a:p>
            <a:pPr>
              <a:lnSpc>
                <a:spcPts val="3400"/>
              </a:lnSpc>
            </a:pPr>
            <a:r>
              <a:rPr lang="en-US" altLang="en-US" dirty="0" err="1"/>
              <a:t>Physico</a:t>
            </a:r>
            <a:r>
              <a:rPr lang="en-US" altLang="en-US" dirty="0"/>
              <a:t>-chemical properties</a:t>
            </a:r>
          </a:p>
          <a:p>
            <a:pPr>
              <a:lnSpc>
                <a:spcPts val="3400"/>
              </a:lnSpc>
            </a:pPr>
            <a:r>
              <a:rPr lang="cs-CZ" altLang="en-US" dirty="0" err="1"/>
              <a:t>Molecular</a:t>
            </a:r>
            <a:r>
              <a:rPr lang="cs-CZ" altLang="en-US" dirty="0"/>
              <a:t> d</a:t>
            </a:r>
            <a:r>
              <a:rPr lang="en-US" altLang="en-US" dirty="0" err="1"/>
              <a:t>ynamics</a:t>
            </a:r>
            <a:endParaRPr lang="en-US" altLang="en-US" dirty="0"/>
          </a:p>
          <a:p>
            <a:pPr>
              <a:lnSpc>
                <a:spcPts val="3400"/>
              </a:lnSpc>
            </a:pPr>
            <a:r>
              <a:rPr lang="cs-CZ" altLang="en-US" dirty="0"/>
              <a:t>Protein – Ligand</a:t>
            </a:r>
            <a:r>
              <a:rPr lang="en-US" altLang="en-US" dirty="0"/>
              <a:t> reactivity</a:t>
            </a:r>
          </a:p>
        </p:txBody>
      </p:sp>
      <p:sp>
        <p:nvSpPr>
          <p:cNvPr id="32773" name="Title 1"/>
          <p:cNvSpPr>
            <a:spLocks noGrp="1"/>
          </p:cNvSpPr>
          <p:nvPr>
            <p:ph type="title"/>
          </p:nvPr>
        </p:nvSpPr>
        <p:spPr>
          <a:xfrm>
            <a:off x="107950" y="0"/>
            <a:ext cx="9036050" cy="1136650"/>
          </a:xfrm>
        </p:spPr>
        <p:txBody>
          <a:bodyPr/>
          <a:lstStyle/>
          <a:p>
            <a:r>
              <a:rPr lang="cs-CZ" altLang="en-US" dirty="0" err="1">
                <a:latin typeface="Trebuchet MS" panose="020B0603020202020204" pitchFamily="34" charset="0"/>
              </a:rPr>
              <a:t>Tunnel</a:t>
            </a:r>
            <a:r>
              <a:rPr lang="cs-CZ" altLang="en-US" dirty="0">
                <a:latin typeface="Trebuchet MS" panose="020B0603020202020204" pitchFamily="34" charset="0"/>
              </a:rPr>
              <a:t> </a:t>
            </a:r>
            <a:r>
              <a:rPr lang="cs-CZ" altLang="en-US" dirty="0" err="1">
                <a:latin typeface="Trebuchet MS" panose="020B0603020202020204" pitchFamily="34" charset="0"/>
              </a:rPr>
              <a:t>Exploration</a:t>
            </a:r>
            <a:endParaRPr lang="en-US" altLang="en-US" dirty="0">
              <a:latin typeface="Trebuchet MS" panose="020B0603020202020204" pitchFamily="34" charset="0"/>
            </a:endParaRPr>
          </a:p>
        </p:txBody>
      </p:sp>
    </p:spTree>
    <p:extLst>
      <p:ext uri="{BB962C8B-B14F-4D97-AF65-F5344CB8AC3E}">
        <p14:creationId xmlns:p14="http://schemas.microsoft.com/office/powerpoint/2010/main" val="334896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3" y="1284288"/>
            <a:ext cx="6729412"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2800" y="2997200"/>
            <a:ext cx="452120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itle 1"/>
          <p:cNvSpPr>
            <a:spLocks noGrp="1"/>
          </p:cNvSpPr>
          <p:nvPr>
            <p:ph type="title"/>
          </p:nvPr>
        </p:nvSpPr>
        <p:spPr>
          <a:xfrm>
            <a:off x="107950" y="0"/>
            <a:ext cx="9036050" cy="1136650"/>
          </a:xfrm>
        </p:spPr>
        <p:txBody>
          <a:bodyPr/>
          <a:lstStyle/>
          <a:p>
            <a:r>
              <a:rPr lang="en-US" altLang="en-US" dirty="0" err="1">
                <a:latin typeface="Trebuchet MS" panose="020B0603020202020204" pitchFamily="34" charset="0"/>
              </a:rPr>
              <a:t>Pr</a:t>
            </a:r>
            <a:r>
              <a:rPr lang="cs-CZ" altLang="en-US" dirty="0">
                <a:latin typeface="Trebuchet MS" panose="020B0603020202020204" pitchFamily="34" charset="0"/>
              </a:rPr>
              <a:t>o</a:t>
            </a:r>
            <a:r>
              <a:rPr lang="en-US" altLang="en-US" dirty="0" err="1">
                <a:latin typeface="Trebuchet MS" panose="020B0603020202020204" pitchFamily="34" charset="0"/>
              </a:rPr>
              <a:t>tein</a:t>
            </a:r>
            <a:r>
              <a:rPr lang="en-US" altLang="en-US" dirty="0">
                <a:latin typeface="Trebuchet MS" panose="020B0603020202020204" pitchFamily="34" charset="0"/>
              </a:rPr>
              <a:t> – Ligand Interaction</a:t>
            </a:r>
            <a:endParaRPr lang="en-US" alt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1263" y="3724275"/>
            <a:ext cx="5127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804025" y="2800350"/>
            <a:ext cx="995363" cy="461963"/>
          </a:xfrm>
          <a:prstGeom prst="rect">
            <a:avLst/>
          </a:prstGeom>
          <a:noFill/>
        </p:spPr>
        <p:txBody>
          <a:bodyPr wrap="none">
            <a:spAutoFit/>
          </a:bodyPr>
          <a:lstStyle/>
          <a:p>
            <a:pPr>
              <a:defRPr/>
            </a:pPr>
            <a:r>
              <a:rPr lang="en-US" sz="2400" dirty="0">
                <a:solidFill>
                  <a:schemeClr val="tx1"/>
                </a:solidFill>
                <a:latin typeface="+mj-lt"/>
              </a:rPr>
              <a:t>Ligand</a:t>
            </a:r>
          </a:p>
        </p:txBody>
      </p:sp>
      <p:sp>
        <p:nvSpPr>
          <p:cNvPr id="10" name="TextBox 5"/>
          <p:cNvSpPr txBox="1">
            <a:spLocks noChangeArrowheads="1"/>
          </p:cNvSpPr>
          <p:nvPr/>
        </p:nvSpPr>
        <p:spPr bwMode="auto">
          <a:xfrm>
            <a:off x="827088" y="5702300"/>
            <a:ext cx="1706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altLang="en-US" sz="2800" dirty="0">
                <a:solidFill>
                  <a:schemeClr val="tx1"/>
                </a:solidFill>
                <a:latin typeface="+mj-lt"/>
              </a:rPr>
              <a:t>Active Site</a:t>
            </a:r>
          </a:p>
        </p:txBody>
      </p:sp>
      <p:cxnSp>
        <p:nvCxnSpPr>
          <p:cNvPr id="11" name="Straight Arrow Connector 10"/>
          <p:cNvCxnSpPr>
            <a:cxnSpLocks noChangeShapeType="1"/>
          </p:cNvCxnSpPr>
          <p:nvPr/>
        </p:nvCxnSpPr>
        <p:spPr bwMode="auto">
          <a:xfrm flipV="1">
            <a:off x="2005013" y="4083050"/>
            <a:ext cx="1604962" cy="1535113"/>
          </a:xfrm>
          <a:prstGeom prst="straightConnector1">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a:cxnSpLocks noChangeShapeType="1"/>
          </p:cNvCxnSpPr>
          <p:nvPr/>
        </p:nvCxnSpPr>
        <p:spPr bwMode="auto">
          <a:xfrm flipH="1">
            <a:off x="6597650" y="3262313"/>
            <a:ext cx="608013" cy="439737"/>
          </a:xfrm>
          <a:prstGeom prst="straightConnector1">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5"/>
          <p:cNvSpPr txBox="1">
            <a:spLocks noChangeArrowheads="1"/>
          </p:cNvSpPr>
          <p:nvPr/>
        </p:nvSpPr>
        <p:spPr bwMode="auto">
          <a:xfrm>
            <a:off x="676275" y="1722438"/>
            <a:ext cx="124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cs-CZ" altLang="en-US" sz="2800" dirty="0">
                <a:solidFill>
                  <a:schemeClr val="tx1"/>
                </a:solidFill>
                <a:latin typeface="+mj-lt"/>
              </a:rPr>
              <a:t>Protein</a:t>
            </a:r>
            <a:endParaRPr lang="en-US" altLang="en-US" sz="2800" dirty="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8"/>
                                        </p:tgtEl>
                                      </p:cBhvr>
                                      <p:by x="150000" y="150000"/>
                                    </p:animScale>
                                  </p:childTnLst>
                                </p:cTn>
                              </p:par>
                              <p:par>
                                <p:cTn id="7" presetID="42" presetClass="path" presetSubtype="0" fill="hold" nodeType="withEffect">
                                  <p:stCondLst>
                                    <p:cond delay="0"/>
                                  </p:stCondLst>
                                  <p:childTnLst>
                                    <p:animMotion origin="layout" path="M 2.22222E-6 -3.7037E-6 L -0.37761 -0.12662 " pathEditMode="relative" rAng="0" ptsTypes="AA">
                                      <p:cBhvr>
                                        <p:cTn id="8" dur="2000" fill="hold"/>
                                        <p:tgtEl>
                                          <p:spTgt spid="8"/>
                                        </p:tgtEl>
                                        <p:attrNameLst>
                                          <p:attrName>ppt_x</p:attrName>
                                          <p:attrName>ppt_y</p:attrName>
                                        </p:attrNameLst>
                                      </p:cBhvr>
                                      <p:rCtr x="-18889" y="-6343"/>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par>
                          <p:cTn id="49" fill="hold" nodeType="afterGroup">
                            <p:stCondLst>
                              <p:cond delay="500"/>
                            </p:stCondLst>
                            <p:childTnLst>
                              <p:par>
                                <p:cTn id="50" presetID="0" presetClass="path" presetSubtype="0" accel="50000" decel="50000" fill="hold" nodeType="afterEffect">
                                  <p:stCondLst>
                                    <p:cond delay="0"/>
                                  </p:stCondLst>
                                  <p:childTnLst>
                                    <p:animMotion origin="layout" path="M -2.22222E-6 -2.96296E-6 L -2.22222E-6 0.00047 C -0.00278 0.00116 -0.00555 0.00162 -0.00816 0.00255 C -0.0092 0.00278 -0.00989 0.00301 -0.01059 0.00348 C -0.01163 0.00417 -0.01232 0.0051 -0.01337 0.00556 C -0.01493 0.00672 -0.01684 0.00741 -0.01857 0.0081 C -0.02153 0.00926 -0.02118 0.00926 -0.02448 0.01019 C -0.02604 0.01065 -0.0276 0.01088 -0.02916 0.01111 C -0.03142 0.01181 -0.0342 0.01204 -0.0368 0.0125 L -0.04375 0.01366 C -0.05069 0.01482 -0.04705 0.01435 -0.0533 0.01574 C -0.05694 0.01644 -0.06007 0.01783 -0.06389 0.01806 L -0.0908 0.01922 C -0.09705 0.01875 -0.10347 0.01875 -0.10989 0.01806 C -0.1158 0.0176 -0.11094 0.01713 -0.11597 0.01459 C -0.11753 0.01412 -0.11909 0.01389 -0.12014 0.01366 C -0.12135 0.0132 -0.12257 0.01297 -0.12378 0.0125 C -0.13125 0.00625 -0.1217 0.01366 -0.12899 0.00903 C -0.13264 0.00672 -0.13125 0.00533 -0.13698 0.00463 C -0.15312 0.00255 -0.14253 0.00371 -0.1684 0.00255 C -0.17118 0.00209 -0.17448 0.00185 -0.17778 0.00139 C -0.17934 0.00116 -0.18073 0.0007 -0.18194 -2.96296E-6 C -0.18298 -0.00023 -0.18368 -0.00092 -0.18472 -0.00092 C -0.18871 -0.00162 -0.19271 -0.00162 -0.19705 -0.00208 C -0.20312 -0.00463 -0.19566 -0.00185 -0.20816 -0.00416 C -0.2092 -0.0044 -0.20989 -0.00486 -0.21076 -0.00509 C -0.21909 -0.00486 -0.2276 -0.00486 -0.23611 -0.00416 C -0.23698 -0.00416 -0.23784 -0.00347 -0.23871 -0.00301 C -0.23975 -0.00277 -0.24097 -0.00231 -0.24201 -0.00208 C -0.24444 -0.00162 -0.24687 -0.00139 -0.24896 -0.00092 L -0.25694 0.00255 C -0.25781 0.00278 -0.25868 0.00324 -0.25937 0.00348 C -0.26094 0.00394 -0.2625 0.00417 -0.26389 0.00463 C -0.27482 0.00857 -0.26337 0.00556 -0.27448 0.0081 C -0.27517 0.00834 -0.27621 0.00857 -0.27691 0.00903 C -0.2776 0.00973 -0.27812 0.01088 -0.27882 0.01111 C -0.28021 0.0125 -0.28212 0.01297 -0.28385 0.01366 C -0.28385 0.01389 -0.28906 0.01574 -0.28906 0.01598 C -0.29062 0.01598 -0.29184 0.01621 -0.2934 0.01667 C -0.29514 0.0176 -0.29687 0.01852 -0.29861 0.01922 C -0.29948 0.01945 -0.30034 0.01991 -0.30121 0.02014 C -0.30573 0.02153 -0.30364 0.02084 -0.30746 0.02223 C -0.31007 0.02593 -0.30816 0.02408 -0.3125 0.0257 C -0.31875 0.02824 -0.31597 0.02778 -0.3184 0.02778 L -0.3184 0.02824 " pathEditMode="relative" rAng="0" ptsTypes="AAAAAAAAAAAAAAAAAAAAAAAAAAAAAAAAAAAAAAAAAAAAA">
                                      <p:cBhvr>
                                        <p:cTn id="51" dur="2000" fill="hold"/>
                                        <p:tgtEl>
                                          <p:spTgt spid="5"/>
                                        </p:tgtEl>
                                        <p:attrNameLst>
                                          <p:attrName>ppt_x</p:attrName>
                                          <p:attrName>ppt_y</p:attrName>
                                        </p:attrNameLst>
                                      </p:cBhvr>
                                      <p:rCtr x="-15920"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07950" y="0"/>
            <a:ext cx="9036050" cy="1136650"/>
          </a:xfrm>
        </p:spPr>
        <p:txBody>
          <a:bodyPr/>
          <a:lstStyle/>
          <a:p>
            <a:r>
              <a:rPr lang="en-US" altLang="en-US" dirty="0"/>
              <a:t>Data Complexity</a:t>
            </a:r>
          </a:p>
        </p:txBody>
      </p:sp>
      <p:pic>
        <p:nvPicPr>
          <p:cNvPr id="204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2133600"/>
            <a:ext cx="4208462"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133600"/>
            <a:ext cx="4208462"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Content Placeholder 2"/>
          <p:cNvSpPr>
            <a:spLocks noGrp="1"/>
          </p:cNvSpPr>
          <p:nvPr>
            <p:ph idx="1"/>
          </p:nvPr>
        </p:nvSpPr>
        <p:spPr/>
        <p:txBody>
          <a:bodyPr/>
          <a:lstStyle/>
          <a:p>
            <a:r>
              <a:rPr lang="en-US" altLang="en-US" dirty="0"/>
              <a:t>Computation produces extensive number of tunnels</a:t>
            </a:r>
          </a:p>
        </p:txBody>
      </p:sp>
      <p:sp>
        <p:nvSpPr>
          <p:cNvPr id="2" name="TextBox 1"/>
          <p:cNvSpPr txBox="1"/>
          <p:nvPr/>
        </p:nvSpPr>
        <p:spPr>
          <a:xfrm>
            <a:off x="2149475" y="1893888"/>
            <a:ext cx="5299656" cy="584775"/>
          </a:xfrm>
          <a:prstGeom prst="rect">
            <a:avLst/>
          </a:prstGeom>
          <a:noFill/>
        </p:spPr>
        <p:txBody>
          <a:bodyPr wrap="none">
            <a:spAutoFit/>
          </a:bodyPr>
          <a:lstStyle/>
          <a:p>
            <a:pPr>
              <a:defRPr/>
            </a:pPr>
            <a:r>
              <a:rPr lang="cs-CZ" sz="3200" dirty="0">
                <a:solidFill>
                  <a:schemeClr val="tx1"/>
                </a:solidFill>
                <a:latin typeface="+mj-lt"/>
              </a:rPr>
              <a:t> … </a:t>
            </a:r>
            <a:r>
              <a:rPr lang="cs-CZ" sz="3200" dirty="0" err="1">
                <a:solidFill>
                  <a:schemeClr val="tx1"/>
                </a:solidFill>
                <a:latin typeface="+mj-lt"/>
              </a:rPr>
              <a:t>which</a:t>
            </a:r>
            <a:r>
              <a:rPr lang="cs-CZ" sz="3200" dirty="0">
                <a:solidFill>
                  <a:schemeClr val="tx1"/>
                </a:solidFill>
                <a:latin typeface="+mj-lt"/>
              </a:rPr>
              <a:t> are </a:t>
            </a:r>
            <a:r>
              <a:rPr lang="cs-CZ" sz="3200" dirty="0" err="1">
                <a:solidFill>
                  <a:schemeClr val="tx1"/>
                </a:solidFill>
                <a:latin typeface="+mj-lt"/>
              </a:rPr>
              <a:t>moving</a:t>
            </a:r>
            <a:r>
              <a:rPr lang="cs-CZ" sz="3200" dirty="0">
                <a:solidFill>
                  <a:schemeClr val="tx1"/>
                </a:solidFill>
                <a:latin typeface="+mj-lt"/>
              </a:rPr>
              <a:t> </a:t>
            </a:r>
            <a:r>
              <a:rPr lang="cs-CZ" sz="3200" dirty="0" err="1">
                <a:solidFill>
                  <a:schemeClr val="tx1"/>
                </a:solidFill>
                <a:latin typeface="+mj-lt"/>
              </a:rPr>
              <a:t>over</a:t>
            </a:r>
            <a:r>
              <a:rPr lang="cs-CZ" sz="3200" dirty="0">
                <a:solidFill>
                  <a:schemeClr val="tx1"/>
                </a:solidFill>
                <a:latin typeface="+mj-lt"/>
              </a:rPr>
              <a:t> </a:t>
            </a:r>
            <a:r>
              <a:rPr lang="cs-CZ" sz="3200" dirty="0" err="1">
                <a:solidFill>
                  <a:schemeClr val="tx1"/>
                </a:solidFill>
                <a:latin typeface="+mj-lt"/>
              </a:rPr>
              <a:t>time</a:t>
            </a:r>
            <a:endParaRPr lang="en-US" sz="3200" dirty="0">
              <a:solidFill>
                <a:schemeClr val="tx1"/>
              </a:solidFill>
              <a:latin typeface="+mj-lt"/>
            </a:endParaRPr>
          </a:p>
        </p:txBody>
      </p:sp>
    </p:spTree>
    <p:extLst>
      <p:ext uri="{BB962C8B-B14F-4D97-AF65-F5344CB8AC3E}">
        <p14:creationId xmlns:p14="http://schemas.microsoft.com/office/powerpoint/2010/main" val="355218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484"/>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07950" y="0"/>
            <a:ext cx="9036050" cy="1136650"/>
          </a:xfrm>
        </p:spPr>
        <p:txBody>
          <a:bodyPr/>
          <a:lstStyle/>
          <a:p>
            <a:r>
              <a:rPr lang="cs-CZ" altLang="en-US" dirty="0" err="1"/>
              <a:t>Proposed</a:t>
            </a:r>
            <a:r>
              <a:rPr lang="cs-CZ" altLang="en-US" dirty="0"/>
              <a:t> </a:t>
            </a:r>
            <a:r>
              <a:rPr lang="cs-CZ" altLang="en-US" dirty="0" err="1"/>
              <a:t>Solutions</a:t>
            </a:r>
            <a:endParaRPr lang="en-US" altLang="en-US" dirty="0"/>
          </a:p>
        </p:txBody>
      </p:sp>
      <p:sp>
        <p:nvSpPr>
          <p:cNvPr id="8" name="TextovéPole 7"/>
          <p:cNvSpPr txBox="1"/>
          <p:nvPr/>
        </p:nvSpPr>
        <p:spPr>
          <a:xfrm>
            <a:off x="251520" y="1450004"/>
            <a:ext cx="8424936" cy="3200876"/>
          </a:xfrm>
          <a:prstGeom prst="rect">
            <a:avLst/>
          </a:prstGeom>
          <a:noFill/>
        </p:spPr>
        <p:txBody>
          <a:bodyPr wrap="square" rtlCol="0">
            <a:spAutoFit/>
          </a:bodyPr>
          <a:lstStyle/>
          <a:p>
            <a:pPr marL="457200" indent="-457200">
              <a:lnSpc>
                <a:spcPts val="3400"/>
              </a:lnSpc>
              <a:buFont typeface="Arial" panose="020B0604020202020204" pitchFamily="34" charset="0"/>
              <a:buChar char="•"/>
            </a:pPr>
            <a:r>
              <a:rPr lang="cs-CZ" altLang="en-US" sz="3200" dirty="0" err="1">
                <a:solidFill>
                  <a:schemeClr val="tx1"/>
                </a:solidFill>
                <a:latin typeface="+mn-lt"/>
              </a:rPr>
              <a:t>Exploration</a:t>
            </a:r>
            <a:r>
              <a:rPr lang="cs-CZ" altLang="en-US" sz="3200" dirty="0">
                <a:solidFill>
                  <a:schemeClr val="tx1"/>
                </a:solidFill>
                <a:latin typeface="+mn-lt"/>
              </a:rPr>
              <a:t> </a:t>
            </a:r>
            <a:r>
              <a:rPr lang="cs-CZ" altLang="en-US" sz="3200" dirty="0" err="1">
                <a:solidFill>
                  <a:schemeClr val="tx1"/>
                </a:solidFill>
                <a:latin typeface="+mn-lt"/>
              </a:rPr>
              <a:t>of</a:t>
            </a:r>
            <a:r>
              <a:rPr lang="cs-CZ" altLang="en-US" sz="3200" dirty="0">
                <a:solidFill>
                  <a:schemeClr val="tx1"/>
                </a:solidFill>
                <a:latin typeface="+mn-lt"/>
              </a:rPr>
              <a:t> </a:t>
            </a:r>
            <a:r>
              <a:rPr lang="cs-CZ" altLang="en-US" sz="3200" dirty="0" err="1">
                <a:solidFill>
                  <a:schemeClr val="tx1"/>
                </a:solidFill>
                <a:latin typeface="+mn-lt"/>
              </a:rPr>
              <a:t>tunnel</a:t>
            </a:r>
            <a:r>
              <a:rPr lang="cs-CZ" altLang="en-US" sz="3200" dirty="0">
                <a:solidFill>
                  <a:schemeClr val="tx1"/>
                </a:solidFill>
                <a:latin typeface="+mn-lt"/>
              </a:rPr>
              <a:t> </a:t>
            </a:r>
            <a:r>
              <a:rPr lang="cs-CZ" altLang="en-US" sz="3200" dirty="0" err="1">
                <a:solidFill>
                  <a:schemeClr val="tx1"/>
                </a:solidFill>
                <a:latin typeface="+mn-lt"/>
              </a:rPr>
              <a:t>properties</a:t>
            </a:r>
            <a:r>
              <a:rPr lang="cs-CZ" altLang="en-US" sz="3200" dirty="0">
                <a:solidFill>
                  <a:schemeClr val="tx1"/>
                </a:solidFill>
                <a:latin typeface="+mn-lt"/>
              </a:rPr>
              <a:t> </a:t>
            </a:r>
            <a:r>
              <a:rPr lang="cs-CZ" altLang="en-US" sz="3200" dirty="0" err="1">
                <a:solidFill>
                  <a:schemeClr val="tx1"/>
                </a:solidFill>
                <a:latin typeface="+mn-lt"/>
              </a:rPr>
              <a:t>along</a:t>
            </a:r>
            <a:r>
              <a:rPr lang="cs-CZ" altLang="en-US" sz="3200" dirty="0">
                <a:solidFill>
                  <a:schemeClr val="tx1"/>
                </a:solidFill>
                <a:latin typeface="+mn-lt"/>
              </a:rPr>
              <a:t> and </a:t>
            </a:r>
            <a:r>
              <a:rPr lang="cs-CZ" altLang="en-US" sz="3200" dirty="0" err="1">
                <a:solidFill>
                  <a:schemeClr val="tx1"/>
                </a:solidFill>
                <a:latin typeface="+mn-lt"/>
              </a:rPr>
              <a:t>across</a:t>
            </a:r>
            <a:r>
              <a:rPr lang="cs-CZ" altLang="en-US" sz="3200" dirty="0">
                <a:solidFill>
                  <a:schemeClr val="tx1"/>
                </a:solidFill>
                <a:latin typeface="+mn-lt"/>
              </a:rPr>
              <a:t> </a:t>
            </a:r>
            <a:r>
              <a:rPr lang="cs-CZ" altLang="en-US" sz="3200" dirty="0" err="1">
                <a:solidFill>
                  <a:schemeClr val="tx1"/>
                </a:solidFill>
                <a:latin typeface="+mn-lt"/>
              </a:rPr>
              <a:t>its</a:t>
            </a:r>
            <a:r>
              <a:rPr lang="cs-CZ" altLang="en-US" sz="3200" dirty="0">
                <a:solidFill>
                  <a:schemeClr val="tx1"/>
                </a:solidFill>
                <a:latin typeface="+mn-lt"/>
              </a:rPr>
              <a:t> </a:t>
            </a:r>
            <a:r>
              <a:rPr lang="cs-CZ" altLang="en-US" sz="3200" dirty="0" err="1">
                <a:solidFill>
                  <a:schemeClr val="tx1"/>
                </a:solidFill>
                <a:latin typeface="+mn-lt"/>
              </a:rPr>
              <a:t>centerline</a:t>
            </a:r>
            <a:r>
              <a:rPr lang="cs-CZ" altLang="en-US" sz="3200" dirty="0">
                <a:solidFill>
                  <a:schemeClr val="tx1"/>
                </a:solidFill>
                <a:latin typeface="+mn-lt"/>
              </a:rPr>
              <a:t> </a:t>
            </a:r>
            <a:r>
              <a:rPr lang="cs-CZ" altLang="en-US" sz="3200" dirty="0" err="1">
                <a:solidFill>
                  <a:schemeClr val="tx1"/>
                </a:solidFill>
                <a:latin typeface="+mn-lt"/>
              </a:rPr>
              <a:t>over</a:t>
            </a:r>
            <a:r>
              <a:rPr lang="cs-CZ" altLang="en-US" sz="3200" dirty="0">
                <a:solidFill>
                  <a:schemeClr val="tx1"/>
                </a:solidFill>
                <a:latin typeface="+mn-lt"/>
              </a:rPr>
              <a:t> </a:t>
            </a:r>
            <a:r>
              <a:rPr lang="cs-CZ" altLang="en-US" sz="3200" dirty="0" err="1">
                <a:solidFill>
                  <a:schemeClr val="tx1"/>
                </a:solidFill>
                <a:latin typeface="+mn-lt"/>
              </a:rPr>
              <a:t>time</a:t>
            </a:r>
            <a:endParaRPr lang="en-US" altLang="en-US" sz="3200" dirty="0">
              <a:solidFill>
                <a:schemeClr val="tx1"/>
              </a:solidFill>
              <a:latin typeface="+mn-lt"/>
            </a:endParaRPr>
          </a:p>
          <a:p>
            <a:pPr marL="914400" lvl="1" indent="-457200">
              <a:lnSpc>
                <a:spcPts val="3400"/>
              </a:lnSpc>
              <a:buFont typeface="Arial" panose="020B0604020202020204" pitchFamily="34" charset="0"/>
              <a:buChar char="•"/>
            </a:pPr>
            <a:r>
              <a:rPr lang="cs-CZ" altLang="en-US" sz="2800" dirty="0" err="1">
                <a:solidFill>
                  <a:schemeClr val="tx1"/>
                </a:solidFill>
                <a:latin typeface="+mn-lt"/>
              </a:rPr>
              <a:t>MoleCollar</a:t>
            </a:r>
            <a:r>
              <a:rPr lang="cs-CZ" altLang="en-US" sz="2800" dirty="0">
                <a:solidFill>
                  <a:schemeClr val="tx1"/>
                </a:solidFill>
                <a:latin typeface="+mn-lt"/>
              </a:rPr>
              <a:t> – </a:t>
            </a:r>
            <a:r>
              <a:rPr lang="cs-CZ" altLang="en-US" sz="2800" dirty="0" err="1">
                <a:solidFill>
                  <a:schemeClr val="tx1"/>
                </a:solidFill>
                <a:latin typeface="+mn-lt"/>
              </a:rPr>
              <a:t>exploration</a:t>
            </a:r>
            <a:r>
              <a:rPr lang="cs-CZ" altLang="en-US" sz="2800" dirty="0">
                <a:solidFill>
                  <a:schemeClr val="tx1"/>
                </a:solidFill>
                <a:latin typeface="+mn-lt"/>
              </a:rPr>
              <a:t> </a:t>
            </a:r>
            <a:r>
              <a:rPr lang="cs-CZ" altLang="en-US" sz="2800" dirty="0" err="1">
                <a:solidFill>
                  <a:schemeClr val="tx1"/>
                </a:solidFill>
                <a:latin typeface="+mn-lt"/>
              </a:rPr>
              <a:t>of</a:t>
            </a:r>
            <a:r>
              <a:rPr lang="cs-CZ" altLang="en-US" sz="2800" dirty="0">
                <a:solidFill>
                  <a:schemeClr val="tx1"/>
                </a:solidFill>
                <a:latin typeface="+mn-lt"/>
              </a:rPr>
              <a:t> </a:t>
            </a:r>
            <a:r>
              <a:rPr lang="cs-CZ" altLang="en-US" sz="2800" dirty="0" err="1">
                <a:solidFill>
                  <a:schemeClr val="tx1"/>
                </a:solidFill>
                <a:latin typeface="+mn-lt"/>
              </a:rPr>
              <a:t>tunnel</a:t>
            </a:r>
            <a:r>
              <a:rPr lang="cs-CZ" altLang="en-US" sz="2800" dirty="0">
                <a:solidFill>
                  <a:schemeClr val="tx1"/>
                </a:solidFill>
                <a:latin typeface="+mn-lt"/>
              </a:rPr>
              <a:t> </a:t>
            </a:r>
            <a:r>
              <a:rPr lang="cs-CZ" altLang="en-US" sz="2800" dirty="0" err="1">
                <a:solidFill>
                  <a:schemeClr val="tx1"/>
                </a:solidFill>
                <a:latin typeface="+mn-lt"/>
              </a:rPr>
              <a:t>bottleneck</a:t>
            </a:r>
            <a:endParaRPr lang="en-US" altLang="en-US" sz="2800" dirty="0">
              <a:solidFill>
                <a:schemeClr val="tx1"/>
              </a:solidFill>
              <a:latin typeface="+mn-lt"/>
            </a:endParaRPr>
          </a:p>
          <a:p>
            <a:pPr marL="914400" lvl="1" indent="-457200">
              <a:lnSpc>
                <a:spcPts val="3400"/>
              </a:lnSpc>
              <a:buFont typeface="Arial" panose="020B0604020202020204" pitchFamily="34" charset="0"/>
              <a:buChar char="•"/>
            </a:pPr>
            <a:r>
              <a:rPr lang="cs-CZ" altLang="en-US" sz="2800" dirty="0" err="1">
                <a:solidFill>
                  <a:schemeClr val="tx1"/>
                </a:solidFill>
                <a:latin typeface="+mn-lt"/>
              </a:rPr>
              <a:t>AnimoAminoMiner</a:t>
            </a:r>
            <a:r>
              <a:rPr lang="cs-CZ" altLang="en-US" sz="2800" dirty="0">
                <a:solidFill>
                  <a:schemeClr val="tx1"/>
                </a:solidFill>
                <a:latin typeface="+mn-lt"/>
              </a:rPr>
              <a:t> – </a:t>
            </a:r>
            <a:r>
              <a:rPr lang="cs-CZ" altLang="en-US" sz="2800" dirty="0" err="1">
                <a:solidFill>
                  <a:schemeClr val="tx1"/>
                </a:solidFill>
                <a:latin typeface="+mn-lt"/>
              </a:rPr>
              <a:t>tunnel</a:t>
            </a:r>
            <a:r>
              <a:rPr lang="cs-CZ" altLang="en-US" sz="2800" dirty="0">
                <a:solidFill>
                  <a:schemeClr val="tx1"/>
                </a:solidFill>
                <a:latin typeface="+mn-lt"/>
              </a:rPr>
              <a:t> profile and </a:t>
            </a:r>
            <a:r>
              <a:rPr lang="cs-CZ" altLang="en-US" sz="2800" dirty="0" err="1">
                <a:solidFill>
                  <a:schemeClr val="tx1"/>
                </a:solidFill>
                <a:latin typeface="+mn-lt"/>
              </a:rPr>
              <a:t>its</a:t>
            </a:r>
            <a:r>
              <a:rPr lang="cs-CZ" altLang="en-US" sz="2800" dirty="0">
                <a:solidFill>
                  <a:schemeClr val="tx1"/>
                </a:solidFill>
                <a:latin typeface="+mn-lt"/>
              </a:rPr>
              <a:t> </a:t>
            </a:r>
            <a:r>
              <a:rPr lang="cs-CZ" altLang="en-US" sz="2800" dirty="0" err="1">
                <a:solidFill>
                  <a:schemeClr val="tx1"/>
                </a:solidFill>
                <a:latin typeface="+mn-lt"/>
              </a:rPr>
              <a:t>surroundings</a:t>
            </a:r>
            <a:endParaRPr lang="en-US" altLang="en-US" sz="2800" dirty="0">
              <a:solidFill>
                <a:schemeClr val="tx1"/>
              </a:solidFill>
              <a:latin typeface="+mn-lt"/>
            </a:endParaRPr>
          </a:p>
          <a:p>
            <a:pPr marL="1200150" lvl="1" indent="-457200">
              <a:lnSpc>
                <a:spcPts val="3400"/>
              </a:lnSpc>
              <a:buFont typeface="Arial" panose="020B0604020202020204" pitchFamily="34" charset="0"/>
              <a:buChar char="•"/>
            </a:pPr>
            <a:endParaRPr lang="en-US" altLang="en-US" sz="3200" dirty="0">
              <a:solidFill>
                <a:schemeClr val="tx1"/>
              </a:solidFill>
              <a:latin typeface="+mn-lt"/>
            </a:endParaRPr>
          </a:p>
          <a:p>
            <a:endParaRPr lang="cs-CZ" sz="3200" b="1" dirty="0">
              <a:solidFill>
                <a:schemeClr val="tx1"/>
              </a:solidFill>
              <a:latin typeface="+mn-lt"/>
            </a:endParaRPr>
          </a:p>
        </p:txBody>
      </p:sp>
      <p:pic>
        <p:nvPicPr>
          <p:cNvPr id="9" name="Content Placeholder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110016" y="3852816"/>
            <a:ext cx="4854472" cy="2061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28"/>
          <p:cNvGrpSpPr/>
          <p:nvPr/>
        </p:nvGrpSpPr>
        <p:grpSpPr>
          <a:xfrm>
            <a:off x="539552" y="3821080"/>
            <a:ext cx="3711170" cy="2413169"/>
            <a:chOff x="168156" y="3822552"/>
            <a:chExt cx="3711170" cy="2413169"/>
          </a:xfrm>
        </p:grpSpPr>
        <p:pic>
          <p:nvPicPr>
            <p:cNvPr id="14"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137" y="3852661"/>
              <a:ext cx="2745189" cy="233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301" y="3892035"/>
              <a:ext cx="150520" cy="213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6644" y="4525876"/>
              <a:ext cx="809938" cy="74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8"/>
            <p:cNvSpPr>
              <a:spLocks noChangeArrowheads="1"/>
            </p:cNvSpPr>
            <p:nvPr/>
          </p:nvSpPr>
          <p:spPr bwMode="auto">
            <a:xfrm>
              <a:off x="1417655" y="4096624"/>
              <a:ext cx="1705091" cy="162899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p>
          </p:txBody>
        </p:sp>
        <p:sp>
          <p:nvSpPr>
            <p:cNvPr id="18" name="Oval 9"/>
            <p:cNvSpPr>
              <a:spLocks noChangeArrowheads="1"/>
            </p:cNvSpPr>
            <p:nvPr/>
          </p:nvSpPr>
          <p:spPr bwMode="auto">
            <a:xfrm>
              <a:off x="1134137" y="3822552"/>
              <a:ext cx="2276110" cy="2174823"/>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pPr>
              <a:endParaRPr lang="en-US" altLang="en-US"/>
            </a:p>
          </p:txBody>
        </p:sp>
        <p:pic>
          <p:nvPicPr>
            <p:cNvPr id="19"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6243" y="5916098"/>
              <a:ext cx="826663" cy="31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Up Arrow 71"/>
            <p:cNvSpPr>
              <a:spLocks noChangeArrowheads="1"/>
            </p:cNvSpPr>
            <p:nvPr/>
          </p:nvSpPr>
          <p:spPr bwMode="auto">
            <a:xfrm>
              <a:off x="707865" y="4096624"/>
              <a:ext cx="95330" cy="1769031"/>
            </a:xfrm>
            <a:prstGeom prst="upArrow">
              <a:avLst>
                <a:gd name="adj1" fmla="val 23028"/>
                <a:gd name="adj2" fmla="val 122767"/>
              </a:avLst>
            </a:prstGeom>
            <a:solidFill>
              <a:schemeClr val="tx1"/>
            </a:solidFill>
            <a:ln w="3175" algn="ctr">
              <a:solidFill>
                <a:srgbClr val="0C0C0C"/>
              </a:solidFill>
              <a:round/>
              <a:headEnd/>
              <a:tailEnd/>
            </a:ln>
          </p:spPr>
          <p:txBody>
            <a:bodyPr/>
            <a:lstStyle/>
            <a:p>
              <a:pPr eaLnBrk="1" hangingPunct="1">
                <a:buClr>
                  <a:srgbClr val="000000"/>
                </a:buClr>
                <a:buSzPct val="100000"/>
                <a:buFont typeface="Times New Roman" panose="02020603050405020304" pitchFamily="18" charset="0"/>
                <a:buNone/>
              </a:pPr>
              <a:endParaRPr lang="en-US" altLang="en-US"/>
            </a:p>
          </p:txBody>
        </p:sp>
        <p:sp>
          <p:nvSpPr>
            <p:cNvPr id="21" name="TextBox 72"/>
            <p:cNvSpPr txBox="1">
              <a:spLocks noChangeArrowheads="1"/>
            </p:cNvSpPr>
            <p:nvPr/>
          </p:nvSpPr>
          <p:spPr bwMode="auto">
            <a:xfrm>
              <a:off x="168156" y="4756074"/>
              <a:ext cx="664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400" b="1" dirty="0" err="1">
                  <a:solidFill>
                    <a:schemeClr val="tx1"/>
                  </a:solidFill>
                </a:rPr>
                <a:t>T</a:t>
              </a:r>
              <a:r>
                <a:rPr lang="cs-CZ" altLang="en-US" sz="1400" b="1" dirty="0" err="1">
                  <a:solidFill>
                    <a:schemeClr val="tx1"/>
                  </a:solidFill>
                </a:rPr>
                <a:t>ime</a:t>
              </a:r>
              <a:endParaRPr lang="en-US" altLang="en-US" sz="1400" b="1" baseline="-25000" dirty="0">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35063" y="1557338"/>
            <a:ext cx="6821487" cy="4210050"/>
          </a:xfrm>
        </p:spPr>
      </p:pic>
      <p:sp>
        <p:nvSpPr>
          <p:cNvPr id="47107" name="Title 1"/>
          <p:cNvSpPr>
            <a:spLocks noGrp="1"/>
          </p:cNvSpPr>
          <p:nvPr>
            <p:ph type="title"/>
          </p:nvPr>
        </p:nvSpPr>
        <p:spPr>
          <a:xfrm>
            <a:off x="107950" y="0"/>
            <a:ext cx="9036050" cy="1136650"/>
          </a:xfrm>
        </p:spPr>
        <p:txBody>
          <a:bodyPr/>
          <a:lstStyle/>
          <a:p>
            <a:r>
              <a:rPr lang="en-US" altLang="en-US"/>
              <a:t>All Tunnel Heatmap</a:t>
            </a:r>
          </a:p>
        </p:txBody>
      </p:sp>
      <p:sp>
        <p:nvSpPr>
          <p:cNvPr id="8" name="Rectangle 7"/>
          <p:cNvSpPr/>
          <p:nvPr/>
        </p:nvSpPr>
        <p:spPr>
          <a:xfrm rot="16200000">
            <a:off x="255504" y="4949974"/>
            <a:ext cx="805029" cy="461665"/>
          </a:xfrm>
          <a:prstGeom prst="rect">
            <a:avLst/>
          </a:prstGeom>
          <a:noFill/>
        </p:spPr>
        <p:txBody>
          <a:bodyPr wrap="none">
            <a:spAutoFit/>
          </a:bodyPr>
          <a:lstStyle/>
          <a:p>
            <a:pPr algn="ctr">
              <a:defRPr/>
            </a:pPr>
            <a:r>
              <a:rPr lang="en-US" sz="2400" dirty="0" err="1">
                <a:ln w="0"/>
                <a:solidFill>
                  <a:schemeClr val="tx1"/>
                </a:solidFill>
                <a:effectLst>
                  <a:outerShdw blurRad="38100" dist="19050" dir="2700000" algn="tl" rotWithShape="0">
                    <a:schemeClr val="dk1">
                      <a:alpha val="40000"/>
                    </a:schemeClr>
                  </a:outerShdw>
                </a:effectLst>
                <a:latin typeface="+mj-lt"/>
              </a:rPr>
              <a:t>T</a:t>
            </a:r>
            <a:r>
              <a:rPr lang="cs-CZ" sz="2400" dirty="0" err="1">
                <a:ln w="0"/>
                <a:solidFill>
                  <a:schemeClr val="tx1"/>
                </a:solidFill>
                <a:effectLst>
                  <a:outerShdw blurRad="38100" dist="19050" dir="2700000" algn="tl" rotWithShape="0">
                    <a:schemeClr val="dk1">
                      <a:alpha val="40000"/>
                    </a:schemeClr>
                  </a:outerShdw>
                </a:effectLst>
                <a:latin typeface="+mj-lt"/>
              </a:rPr>
              <a:t>ime</a:t>
            </a:r>
            <a:endParaRPr lang="en-US" sz="2400" dirty="0">
              <a:ln w="0"/>
              <a:solidFill>
                <a:schemeClr val="tx1"/>
              </a:solidFill>
              <a:effectLst>
                <a:outerShdw blurRad="38100" dist="19050" dir="2700000" algn="tl" rotWithShape="0">
                  <a:schemeClr val="dk1">
                    <a:alpha val="40000"/>
                  </a:schemeClr>
                </a:outerShdw>
              </a:effectLst>
              <a:latin typeface="+mj-lt"/>
            </a:endParaRPr>
          </a:p>
        </p:txBody>
      </p:sp>
      <p:sp>
        <p:nvSpPr>
          <p:cNvPr id="12" name="Left-Up Arrow 11"/>
          <p:cNvSpPr/>
          <p:nvPr/>
        </p:nvSpPr>
        <p:spPr bwMode="auto">
          <a:xfrm rot="5400000">
            <a:off x="863600" y="4151313"/>
            <a:ext cx="1873250" cy="1898650"/>
          </a:xfrm>
          <a:prstGeom prst="leftUpArrow">
            <a:avLst>
              <a:gd name="adj1" fmla="val 1789"/>
              <a:gd name="adj2" fmla="val 3879"/>
              <a:gd name="adj3" fmla="val 10071"/>
            </a:avLst>
          </a:prstGeom>
          <a:solidFill>
            <a:schemeClr val="tx1"/>
          </a:solidFill>
          <a:ln w="9525" cap="flat" cmpd="sng" algn="ctr">
            <a:solidFill>
              <a:schemeClr val="tx1"/>
            </a:solidFill>
            <a:prstDash val="solid"/>
            <a:round/>
            <a:headEnd type="none" w="med" len="med"/>
            <a:tailEnd type="none" w="med" len="med"/>
          </a:ln>
          <a:effectLst/>
          <a:extLst/>
        </p:spPr>
        <p:txBody>
          <a:bodyPr/>
          <a:lstStyle/>
          <a:p>
            <a:pPr eaLnBrk="1" hangingPunct="1">
              <a:buClr>
                <a:srgbClr val="000000"/>
              </a:buClr>
              <a:buSzPct val="100000"/>
              <a:buFont typeface="Times New Roman" panose="02020603050405020304" pitchFamily="18" charset="0"/>
              <a:buNone/>
              <a:defRPr/>
            </a:pPr>
            <a:endParaRPr lang="en-US"/>
          </a:p>
        </p:txBody>
      </p:sp>
      <p:sp>
        <p:nvSpPr>
          <p:cNvPr id="7" name="Rectangle 6"/>
          <p:cNvSpPr/>
          <p:nvPr/>
        </p:nvSpPr>
        <p:spPr bwMode="auto">
          <a:xfrm flipV="1">
            <a:off x="1373188" y="2503488"/>
            <a:ext cx="6251575" cy="30162"/>
          </a:xfrm>
          <a:prstGeom prst="rect">
            <a:avLst/>
          </a:prstGeom>
          <a:noFill/>
          <a:ln w="19050">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eaLnBrk="1" hangingPunct="1">
              <a:buClr>
                <a:srgbClr val="000000"/>
              </a:buClr>
              <a:buSzPct val="100000"/>
              <a:buFont typeface="Times New Roman" panose="02020603050405020304" pitchFamily="18" charset="0"/>
              <a:buNone/>
              <a:defRPr/>
            </a:pPr>
            <a:endParaRPr lang="en-US">
              <a:solidFill>
                <a:schemeClr val="bg1"/>
              </a:solidFill>
              <a:latin typeface="Arial" panose="020B0604020202020204" pitchFamily="34" charset="0"/>
            </a:endParaRPr>
          </a:p>
        </p:txBody>
      </p:sp>
      <p:sp>
        <p:nvSpPr>
          <p:cNvPr id="18" name="Rectangle 17"/>
          <p:cNvSpPr/>
          <p:nvPr/>
        </p:nvSpPr>
        <p:spPr>
          <a:xfrm>
            <a:off x="139245" y="2316163"/>
            <a:ext cx="881973"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Time </a:t>
            </a:r>
            <a:r>
              <a:rPr lang="en-US" sz="2200" i="1" dirty="0" err="1">
                <a:ln w="0"/>
                <a:solidFill>
                  <a:schemeClr val="tx1"/>
                </a:solidFill>
                <a:effectLst>
                  <a:outerShdw blurRad="38100" dist="19050" dir="2700000" algn="tl" rotWithShape="0">
                    <a:schemeClr val="dk1">
                      <a:alpha val="40000"/>
                    </a:schemeClr>
                  </a:outerShdw>
                </a:effectLst>
                <a:latin typeface="+mj-lt"/>
              </a:rPr>
              <a:t>i</a:t>
            </a:r>
            <a:endParaRPr lang="en-US" sz="2200" i="1" dirty="0">
              <a:ln w="0"/>
              <a:solidFill>
                <a:schemeClr val="tx1"/>
              </a:solidFill>
              <a:effectLst>
                <a:outerShdw blurRad="38100" dist="19050" dir="2700000" algn="tl" rotWithShape="0">
                  <a:schemeClr val="dk1">
                    <a:alpha val="40000"/>
                  </a:schemeClr>
                </a:outerShdw>
              </a:effectLst>
              <a:latin typeface="+mj-lt"/>
            </a:endParaRPr>
          </a:p>
        </p:txBody>
      </p:sp>
      <p:sp>
        <p:nvSpPr>
          <p:cNvPr id="19" name="Rectangle 18"/>
          <p:cNvSpPr/>
          <p:nvPr/>
        </p:nvSpPr>
        <p:spPr bwMode="auto">
          <a:xfrm flipV="1">
            <a:off x="1792288" y="1549400"/>
            <a:ext cx="120650" cy="4271963"/>
          </a:xfrm>
          <a:prstGeom prst="rect">
            <a:avLst/>
          </a:prstGeom>
          <a:noFill/>
          <a:ln w="19050">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eaLnBrk="1" hangingPunct="1">
              <a:buClr>
                <a:srgbClr val="000000"/>
              </a:buClr>
              <a:buSzPct val="100000"/>
              <a:buFont typeface="Times New Roman" panose="02020603050405020304" pitchFamily="18" charset="0"/>
              <a:buNone/>
              <a:defRPr/>
            </a:pPr>
            <a:endParaRPr lang="en-US">
              <a:solidFill>
                <a:schemeClr val="bg1"/>
              </a:solidFill>
              <a:latin typeface="Arial" panose="020B0604020202020204" pitchFamily="34" charset="0"/>
            </a:endParaRPr>
          </a:p>
        </p:txBody>
      </p:sp>
      <p:sp>
        <p:nvSpPr>
          <p:cNvPr id="21" name="Rectangle 20"/>
          <p:cNvSpPr/>
          <p:nvPr/>
        </p:nvSpPr>
        <p:spPr>
          <a:xfrm>
            <a:off x="1981523" y="5133975"/>
            <a:ext cx="1364605"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Tunnel #</a:t>
            </a:r>
            <a:r>
              <a:rPr lang="cs-CZ" sz="2200" i="1" dirty="0">
                <a:ln w="0"/>
                <a:solidFill>
                  <a:schemeClr val="tx1"/>
                </a:solidFill>
                <a:effectLst>
                  <a:outerShdw blurRad="38100" dist="19050" dir="2700000" algn="tl" rotWithShape="0">
                    <a:schemeClr val="dk1">
                      <a:alpha val="40000"/>
                    </a:schemeClr>
                  </a:outerShdw>
                </a:effectLst>
                <a:latin typeface="+mj-lt"/>
              </a:rPr>
              <a:t>4 </a:t>
            </a:r>
            <a:endParaRPr lang="en-US" sz="2200" dirty="0">
              <a:ln w="0"/>
              <a:solidFill>
                <a:schemeClr val="tx1"/>
              </a:solidFill>
              <a:effectLst>
                <a:outerShdw blurRad="38100" dist="19050" dir="2700000" algn="tl" rotWithShape="0">
                  <a:schemeClr val="dk1">
                    <a:alpha val="40000"/>
                  </a:schemeClr>
                </a:outerShdw>
              </a:effectLst>
              <a:latin typeface="+mj-lt"/>
            </a:endParaRPr>
          </a:p>
        </p:txBody>
      </p:sp>
      <p:sp>
        <p:nvSpPr>
          <p:cNvPr id="22" name="Rectangle 21"/>
          <p:cNvSpPr/>
          <p:nvPr/>
        </p:nvSpPr>
        <p:spPr>
          <a:xfrm>
            <a:off x="1253067" y="5964238"/>
            <a:ext cx="1157817"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T</a:t>
            </a:r>
            <a:r>
              <a:rPr lang="cs-CZ" sz="2200" dirty="0" err="1">
                <a:ln w="0"/>
                <a:solidFill>
                  <a:schemeClr val="tx1"/>
                </a:solidFill>
                <a:effectLst>
                  <a:outerShdw blurRad="38100" dist="19050" dir="2700000" algn="tl" rotWithShape="0">
                    <a:schemeClr val="dk1">
                      <a:alpha val="40000"/>
                    </a:schemeClr>
                  </a:outerShdw>
                </a:effectLst>
                <a:latin typeface="+mj-lt"/>
              </a:rPr>
              <a:t>unnel</a:t>
            </a:r>
            <a:r>
              <a:rPr lang="cs-CZ" sz="2200" dirty="0">
                <a:ln w="0"/>
                <a:solidFill>
                  <a:schemeClr val="tx1"/>
                </a:solidFill>
                <a:effectLst>
                  <a:outerShdw blurRad="38100" dist="19050" dir="2700000" algn="tl" rotWithShape="0">
                    <a:schemeClr val="dk1">
                      <a:alpha val="40000"/>
                    </a:schemeClr>
                  </a:outerShdw>
                </a:effectLst>
                <a:latin typeface="+mj-lt"/>
              </a:rPr>
              <a:t> </a:t>
            </a:r>
            <a:r>
              <a:rPr lang="en-US" sz="2200" dirty="0">
                <a:ln w="0"/>
                <a:solidFill>
                  <a:schemeClr val="tx1"/>
                </a:solidFill>
                <a:effectLst>
                  <a:outerShdw blurRad="38100" dist="19050" dir="2700000" algn="tl" rotWithShape="0">
                    <a:schemeClr val="dk1">
                      <a:alpha val="40000"/>
                    </a:schemeClr>
                  </a:outerShdw>
                </a:effectLst>
                <a:latin typeface="+mj-lt"/>
              </a:rPr>
              <a:t>#</a:t>
            </a:r>
          </a:p>
        </p:txBody>
      </p:sp>
      <p:sp>
        <p:nvSpPr>
          <p:cNvPr id="11" name="Rectangle 10"/>
          <p:cNvSpPr/>
          <p:nvPr/>
        </p:nvSpPr>
        <p:spPr>
          <a:xfrm rot="16200000">
            <a:off x="7356914" y="3345320"/>
            <a:ext cx="1918410"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Bottleneck Size</a:t>
            </a:r>
          </a:p>
        </p:txBody>
      </p:sp>
      <p:sp>
        <p:nvSpPr>
          <p:cNvPr id="13" name="Rectangle 12"/>
          <p:cNvSpPr/>
          <p:nvPr/>
        </p:nvSpPr>
        <p:spPr bwMode="auto">
          <a:xfrm>
            <a:off x="7624763" y="1700213"/>
            <a:ext cx="476250" cy="3960812"/>
          </a:xfrm>
          <a:prstGeom prst="rect">
            <a:avLst/>
          </a:prstGeom>
          <a:noFill/>
          <a:ln w="28575">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a:lstStyle/>
          <a:p>
            <a:pPr eaLnBrk="1" hangingPunct="1">
              <a:buClr>
                <a:srgbClr val="000000"/>
              </a:buClr>
              <a:buSzPct val="100000"/>
              <a:buFont typeface="Times New Roman" panose="02020603050405020304" pitchFamily="18" charset="0"/>
              <a:buNone/>
              <a:defRPr/>
            </a:pPr>
            <a:endParaRPr lang="en-US">
              <a:solidFill>
                <a:schemeClr val="bg1"/>
              </a:solidFill>
              <a:latin typeface="Arial" panose="020B0604020202020204" pitchFamily="34" charset="0"/>
            </a:endParaRPr>
          </a:p>
        </p:txBody>
      </p:sp>
      <p:sp>
        <p:nvSpPr>
          <p:cNvPr id="16" name="Rectangle 15"/>
          <p:cNvSpPr/>
          <p:nvPr/>
        </p:nvSpPr>
        <p:spPr>
          <a:xfrm>
            <a:off x="3981086" y="4089400"/>
            <a:ext cx="3121753"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Bottleneck Size T</a:t>
            </a:r>
            <a:r>
              <a:rPr lang="cs-CZ" sz="2200" dirty="0" err="1">
                <a:ln w="0"/>
                <a:solidFill>
                  <a:schemeClr val="tx1"/>
                </a:solidFill>
                <a:effectLst>
                  <a:outerShdw blurRad="38100" dist="19050" dir="2700000" algn="tl" rotWithShape="0">
                    <a:schemeClr val="dk1">
                      <a:alpha val="40000"/>
                    </a:schemeClr>
                  </a:outerShdw>
                </a:effectLst>
                <a:latin typeface="+mj-lt"/>
              </a:rPr>
              <a:t>hreshold</a:t>
            </a:r>
            <a:endParaRPr lang="en-US" sz="2200" dirty="0">
              <a:ln w="0"/>
              <a:solidFill>
                <a:schemeClr val="tx1"/>
              </a:solidFill>
              <a:effectLst>
                <a:outerShdw blurRad="38100" dist="19050" dir="2700000" algn="tl" rotWithShape="0">
                  <a:schemeClr val="dk1">
                    <a:alpha val="40000"/>
                  </a:schemeClr>
                </a:outerShdw>
              </a:effectLst>
              <a:latin typeface="+mj-lt"/>
            </a:endParaRPr>
          </a:p>
        </p:txBody>
      </p:sp>
      <p:cxnSp>
        <p:nvCxnSpPr>
          <p:cNvPr id="3" name="Straight Arrow Connector 2"/>
          <p:cNvCxnSpPr>
            <a:cxnSpLocks noChangeShapeType="1"/>
          </p:cNvCxnSpPr>
          <p:nvPr/>
        </p:nvCxnSpPr>
        <p:spPr bwMode="auto">
          <a:xfrm flipV="1">
            <a:off x="7145338" y="4311650"/>
            <a:ext cx="682625" cy="1588"/>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Rectangle 26"/>
          <p:cNvSpPr/>
          <p:nvPr/>
        </p:nvSpPr>
        <p:spPr bwMode="auto">
          <a:xfrm flipV="1">
            <a:off x="1414463" y="1552575"/>
            <a:ext cx="133350" cy="4251325"/>
          </a:xfrm>
          <a:prstGeom prst="rect">
            <a:avLst/>
          </a:prstGeom>
          <a:noFill/>
          <a:ln w="19050">
            <a:headEnd type="none" w="med" len="med"/>
            <a:tailEnd type="none" w="med" len="med"/>
          </a:ln>
          <a:extLst/>
        </p:spPr>
        <p:style>
          <a:lnRef idx="2">
            <a:schemeClr val="dk1"/>
          </a:lnRef>
          <a:fillRef idx="1">
            <a:schemeClr val="lt1"/>
          </a:fillRef>
          <a:effectRef idx="0">
            <a:schemeClr val="dk1"/>
          </a:effectRef>
          <a:fontRef idx="minor">
            <a:schemeClr val="dk1"/>
          </a:fontRef>
        </p:style>
        <p:txBody>
          <a:bodyPr/>
          <a:lstStyle/>
          <a:p>
            <a:pPr eaLnBrk="1" hangingPunct="1">
              <a:buClr>
                <a:srgbClr val="000000"/>
              </a:buClr>
              <a:buSzPct val="100000"/>
              <a:buFont typeface="Times New Roman" panose="02020603050405020304" pitchFamily="18" charset="0"/>
              <a:buNone/>
              <a:defRPr/>
            </a:pPr>
            <a:endParaRPr lang="en-US">
              <a:solidFill>
                <a:schemeClr val="bg1"/>
              </a:solidFill>
              <a:latin typeface="Arial" panose="020B0604020202020204" pitchFamily="34" charset="0"/>
            </a:endParaRPr>
          </a:p>
        </p:txBody>
      </p:sp>
      <p:sp>
        <p:nvSpPr>
          <p:cNvPr id="28" name="Rectangle 27"/>
          <p:cNvSpPr/>
          <p:nvPr/>
        </p:nvSpPr>
        <p:spPr>
          <a:xfrm>
            <a:off x="1981051" y="5140325"/>
            <a:ext cx="1364605"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Tunnel #1</a:t>
            </a:r>
            <a:r>
              <a:rPr lang="cs-CZ" sz="2200" i="1" dirty="0">
                <a:ln w="0"/>
                <a:solidFill>
                  <a:schemeClr val="tx1"/>
                </a:solidFill>
                <a:effectLst>
                  <a:outerShdw blurRad="38100" dist="19050" dir="2700000" algn="tl" rotWithShape="0">
                    <a:schemeClr val="dk1">
                      <a:alpha val="40000"/>
                    </a:schemeClr>
                  </a:outerShdw>
                </a:effectLst>
                <a:latin typeface="+mj-lt"/>
              </a:rPr>
              <a:t> </a:t>
            </a:r>
            <a:endParaRPr lang="en-US" sz="2200" dirty="0">
              <a:ln w="0"/>
              <a:solidFill>
                <a:schemeClr val="tx1"/>
              </a:solidFill>
              <a:effectLst>
                <a:outerShdw blurRad="38100" dist="19050" dir="2700000" algn="tl" rotWithShape="0">
                  <a:schemeClr val="dk1">
                    <a:alpha val="40000"/>
                  </a:schemeClr>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500"/>
                                        <p:tgtEl>
                                          <p:spTgt spid="7"/>
                                        </p:tgtEl>
                                      </p:cBhvr>
                                    </p:animEffect>
                                    <p:anim calcmode="lin" valueType="num">
                                      <p:cBhvr>
                                        <p:cTn id="19" dur="1500" fill="hold"/>
                                        <p:tgtEl>
                                          <p:spTgt spid="7"/>
                                        </p:tgtEl>
                                        <p:attrNameLst>
                                          <p:attrName>ppt_x</p:attrName>
                                        </p:attrNameLst>
                                      </p:cBhvr>
                                      <p:tavLst>
                                        <p:tav tm="0">
                                          <p:val>
                                            <p:strVal val="#ppt_x"/>
                                          </p:val>
                                        </p:tav>
                                        <p:tav tm="100000">
                                          <p:val>
                                            <p:strVal val="#ppt_x"/>
                                          </p:val>
                                        </p:tav>
                                      </p:tavLst>
                                    </p:anim>
                                    <p:anim calcmode="lin" valueType="num">
                                      <p:cBhvr>
                                        <p:cTn id="20" dur="1500" fill="hold"/>
                                        <p:tgtEl>
                                          <p:spTgt spid="7"/>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21" presetClass="entr" presetSubtype="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heel(1)">
                                      <p:cBhvr>
                                        <p:cTn id="48" dur="20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1" nodeType="click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down)">
                                      <p:cBhvr>
                                        <p:cTn id="73" dur="500"/>
                                        <p:tgtEl>
                                          <p:spTgt spid="27"/>
                                        </p:tgtEl>
                                      </p:cBhvr>
                                    </p:animEffect>
                                  </p:childTnLst>
                                </p:cTn>
                              </p:par>
                              <p:par>
                                <p:cTn id="74" presetID="10" presetClass="exit" presetSubtype="0" fill="hold" nodeType="withEffect">
                                  <p:stCondLst>
                                    <p:cond delay="0"/>
                                  </p:stCondLst>
                                  <p:childTnLst>
                                    <p:animEffect transition="out" filter="fade">
                                      <p:cBhvr>
                                        <p:cTn id="75" dur="500"/>
                                        <p:tgtEl>
                                          <p:spTgt spid="3"/>
                                        </p:tgtEl>
                                      </p:cBhvr>
                                    </p:animEffect>
                                    <p:set>
                                      <p:cBhvr>
                                        <p:cTn id="76" dur="1" fill="hold">
                                          <p:stCondLst>
                                            <p:cond delay="499"/>
                                          </p:stCondLst>
                                        </p:cTn>
                                        <p:tgtEl>
                                          <p:spTgt spid="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7" grpId="1" animBg="1"/>
      <p:bldP spid="18" grpId="0"/>
      <p:bldP spid="18" grpId="1"/>
      <p:bldP spid="19" grpId="0" animBg="1"/>
      <p:bldP spid="19" grpId="1" animBg="1"/>
      <p:bldP spid="21" grpId="0"/>
      <p:bldP spid="21" grpId="1"/>
      <p:bldP spid="22" grpId="0"/>
      <p:bldP spid="11" grpId="0"/>
      <p:bldP spid="11" grpId="1"/>
      <p:bldP spid="13" grpId="0" animBg="1"/>
      <p:bldP spid="13" grpId="1" animBg="1"/>
      <p:bldP spid="16" grpId="0"/>
      <p:bldP spid="16" grpId="1"/>
      <p:bldP spid="27"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07950" y="0"/>
            <a:ext cx="9036050" cy="1136650"/>
          </a:xfrm>
        </p:spPr>
        <p:txBody>
          <a:bodyPr/>
          <a:lstStyle/>
          <a:p>
            <a:r>
              <a:rPr lang="en-US" altLang="en-US"/>
              <a:t>Single Tunnel Heatmap</a:t>
            </a:r>
          </a:p>
        </p:txBody>
      </p:sp>
      <p:pic>
        <p:nvPicPr>
          <p:cNvPr id="26" name="Content Placeholder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604963"/>
            <a:ext cx="6821488" cy="402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rot="16200000">
            <a:off x="649998" y="4934099"/>
            <a:ext cx="805029" cy="461665"/>
          </a:xfrm>
          <a:prstGeom prst="rect">
            <a:avLst/>
          </a:prstGeom>
          <a:noFill/>
        </p:spPr>
        <p:txBody>
          <a:bodyPr wrap="none">
            <a:spAutoFit/>
          </a:bodyPr>
          <a:lstStyle/>
          <a:p>
            <a:pPr algn="ctr">
              <a:defRPr/>
            </a:pPr>
            <a:r>
              <a:rPr lang="en-US" sz="2400" dirty="0" err="1">
                <a:ln w="0"/>
                <a:solidFill>
                  <a:schemeClr val="tx1"/>
                </a:solidFill>
                <a:effectLst>
                  <a:outerShdw blurRad="38100" dist="19050" dir="2700000" algn="tl" rotWithShape="0">
                    <a:schemeClr val="dk1">
                      <a:alpha val="40000"/>
                    </a:schemeClr>
                  </a:outerShdw>
                </a:effectLst>
                <a:latin typeface="+mj-lt"/>
              </a:rPr>
              <a:t>T</a:t>
            </a:r>
            <a:r>
              <a:rPr lang="cs-CZ" sz="2400" dirty="0" err="1">
                <a:ln w="0"/>
                <a:solidFill>
                  <a:schemeClr val="tx1"/>
                </a:solidFill>
                <a:effectLst>
                  <a:outerShdw blurRad="38100" dist="19050" dir="2700000" algn="tl" rotWithShape="0">
                    <a:schemeClr val="dk1">
                      <a:alpha val="40000"/>
                    </a:schemeClr>
                  </a:outerShdw>
                </a:effectLst>
                <a:latin typeface="+mj-lt"/>
              </a:rPr>
              <a:t>ime</a:t>
            </a:r>
            <a:endParaRPr lang="en-US" sz="2400" dirty="0">
              <a:ln w="0"/>
              <a:solidFill>
                <a:schemeClr val="tx1"/>
              </a:solidFill>
              <a:effectLst>
                <a:outerShdw blurRad="38100" dist="19050" dir="2700000" algn="tl" rotWithShape="0">
                  <a:schemeClr val="dk1">
                    <a:alpha val="40000"/>
                  </a:schemeClr>
                </a:outerShdw>
              </a:effectLst>
              <a:latin typeface="+mj-lt"/>
            </a:endParaRPr>
          </a:p>
        </p:txBody>
      </p:sp>
      <p:sp>
        <p:nvSpPr>
          <p:cNvPr id="29" name="Left-Up Arrow 28"/>
          <p:cNvSpPr/>
          <p:nvPr/>
        </p:nvSpPr>
        <p:spPr bwMode="auto">
          <a:xfrm rot="5400000">
            <a:off x="3034506" y="2269332"/>
            <a:ext cx="1871663" cy="5524500"/>
          </a:xfrm>
          <a:prstGeom prst="leftUpArrow">
            <a:avLst>
              <a:gd name="adj1" fmla="val 1789"/>
              <a:gd name="adj2" fmla="val 4133"/>
              <a:gd name="adj3" fmla="val 10071"/>
            </a:avLst>
          </a:prstGeom>
          <a:solidFill>
            <a:schemeClr val="tx1"/>
          </a:solidFill>
          <a:ln w="9525" cap="flat" cmpd="sng" algn="ctr">
            <a:solidFill>
              <a:schemeClr val="tx1"/>
            </a:solidFill>
            <a:prstDash val="solid"/>
            <a:round/>
            <a:headEnd type="none" w="med" len="med"/>
            <a:tailEnd type="none" w="med" len="med"/>
          </a:ln>
          <a:effectLst/>
          <a:extLst/>
        </p:spPr>
        <p:txBody>
          <a:bodyPr/>
          <a:lstStyle/>
          <a:p>
            <a:pPr eaLnBrk="1" hangingPunct="1">
              <a:buClr>
                <a:srgbClr val="000000"/>
              </a:buClr>
              <a:buSzPct val="100000"/>
              <a:buFont typeface="Times New Roman" panose="02020603050405020304" pitchFamily="18" charset="0"/>
              <a:buNone/>
              <a:defRPr/>
            </a:pPr>
            <a:endParaRPr lang="en-US">
              <a:latin typeface="+mj-lt"/>
            </a:endParaRPr>
          </a:p>
        </p:txBody>
      </p:sp>
      <p:sp>
        <p:nvSpPr>
          <p:cNvPr id="30" name="Rectangle 29"/>
          <p:cNvSpPr/>
          <p:nvPr/>
        </p:nvSpPr>
        <p:spPr>
          <a:xfrm>
            <a:off x="2769764" y="5878513"/>
            <a:ext cx="1794722"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T</a:t>
            </a:r>
            <a:r>
              <a:rPr lang="cs-CZ" sz="2200" dirty="0" err="1">
                <a:ln w="0"/>
                <a:solidFill>
                  <a:schemeClr val="tx1"/>
                </a:solidFill>
                <a:effectLst>
                  <a:outerShdw blurRad="38100" dist="19050" dir="2700000" algn="tl" rotWithShape="0">
                    <a:schemeClr val="dk1">
                      <a:alpha val="40000"/>
                    </a:schemeClr>
                  </a:outerShdw>
                </a:effectLst>
                <a:latin typeface="+mj-lt"/>
              </a:rPr>
              <a:t>unnel</a:t>
            </a:r>
            <a:r>
              <a:rPr lang="cs-CZ" sz="2200" dirty="0">
                <a:ln w="0"/>
                <a:solidFill>
                  <a:schemeClr val="tx1"/>
                </a:solidFill>
                <a:effectLst>
                  <a:outerShdw blurRad="38100" dist="19050" dir="2700000" algn="tl" rotWithShape="0">
                    <a:schemeClr val="dk1">
                      <a:alpha val="40000"/>
                    </a:schemeClr>
                  </a:outerShdw>
                </a:effectLst>
                <a:latin typeface="+mj-lt"/>
              </a:rPr>
              <a:t> </a:t>
            </a:r>
            <a:r>
              <a:rPr lang="en-US" sz="2200" dirty="0">
                <a:ln w="0"/>
                <a:solidFill>
                  <a:schemeClr val="tx1"/>
                </a:solidFill>
                <a:effectLst>
                  <a:outerShdw blurRad="38100" dist="19050" dir="2700000" algn="tl" rotWithShape="0">
                    <a:schemeClr val="dk1">
                      <a:alpha val="40000"/>
                    </a:schemeClr>
                  </a:outerShdw>
                </a:effectLst>
                <a:latin typeface="+mj-lt"/>
              </a:rPr>
              <a:t>L</a:t>
            </a:r>
            <a:r>
              <a:rPr lang="cs-CZ" sz="2200" dirty="0" err="1">
                <a:ln w="0"/>
                <a:solidFill>
                  <a:schemeClr val="tx1"/>
                </a:solidFill>
                <a:effectLst>
                  <a:outerShdw blurRad="38100" dist="19050" dir="2700000" algn="tl" rotWithShape="0">
                    <a:schemeClr val="dk1">
                      <a:alpha val="40000"/>
                    </a:schemeClr>
                  </a:outerShdw>
                </a:effectLst>
                <a:latin typeface="+mj-lt"/>
              </a:rPr>
              <a:t>ength</a:t>
            </a:r>
            <a:endParaRPr lang="en-US" sz="2200" dirty="0">
              <a:ln w="0"/>
              <a:solidFill>
                <a:schemeClr val="tx1"/>
              </a:solidFill>
              <a:effectLst>
                <a:outerShdw blurRad="38100" dist="19050" dir="2700000" algn="tl" rotWithShape="0">
                  <a:schemeClr val="dk1">
                    <a:alpha val="40000"/>
                  </a:schemeClr>
                </a:outerShdw>
              </a:effectLst>
              <a:latin typeface="+mj-lt"/>
            </a:endParaRPr>
          </a:p>
        </p:txBody>
      </p:sp>
      <p:sp>
        <p:nvSpPr>
          <p:cNvPr id="31" name="Rectangle 30"/>
          <p:cNvSpPr/>
          <p:nvPr/>
        </p:nvSpPr>
        <p:spPr>
          <a:xfrm rot="16200000">
            <a:off x="7602977" y="3402469"/>
            <a:ext cx="1918410" cy="430887"/>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Bottleneck Size</a:t>
            </a:r>
          </a:p>
        </p:txBody>
      </p:sp>
      <p:sp>
        <p:nvSpPr>
          <p:cNvPr id="32" name="Rectangle 31"/>
          <p:cNvSpPr/>
          <p:nvPr/>
        </p:nvSpPr>
        <p:spPr bwMode="auto">
          <a:xfrm>
            <a:off x="7234238" y="1449388"/>
            <a:ext cx="1084262" cy="4292600"/>
          </a:xfrm>
          <a:prstGeom prst="rect">
            <a:avLst/>
          </a:prstGeom>
          <a:noFill/>
          <a:ln w="28575">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a:lstStyle/>
          <a:p>
            <a:pPr eaLnBrk="1" hangingPunct="1">
              <a:buClr>
                <a:srgbClr val="000000"/>
              </a:buClr>
              <a:buSzPct val="100000"/>
              <a:buFont typeface="Times New Roman" panose="02020603050405020304" pitchFamily="18" charset="0"/>
              <a:buNone/>
              <a:defRPr/>
            </a:pPr>
            <a:endParaRPr lang="en-US">
              <a:solidFill>
                <a:schemeClr val="bg1"/>
              </a:solidFill>
              <a:latin typeface="+mj-lt"/>
            </a:endParaRPr>
          </a:p>
        </p:txBody>
      </p:sp>
      <p:sp>
        <p:nvSpPr>
          <p:cNvPr id="33" name="Rectangle 32"/>
          <p:cNvSpPr/>
          <p:nvPr/>
        </p:nvSpPr>
        <p:spPr>
          <a:xfrm>
            <a:off x="6849405" y="5748338"/>
            <a:ext cx="2125390" cy="461665"/>
          </a:xfrm>
          <a:prstGeom prst="rect">
            <a:avLst/>
          </a:prstGeom>
          <a:noFill/>
        </p:spPr>
        <p:txBody>
          <a:bodyPr wrap="none">
            <a:spAutoFit/>
          </a:bodyPr>
          <a:lstStyle/>
          <a:p>
            <a:pPr algn="ctr">
              <a:defRPr/>
            </a:pPr>
            <a:r>
              <a:rPr lang="en-US" sz="2200" dirty="0">
                <a:ln w="0"/>
                <a:solidFill>
                  <a:schemeClr val="tx1"/>
                </a:solidFill>
                <a:effectLst>
                  <a:outerShdw blurRad="38100" dist="19050" dir="2700000" algn="tl" rotWithShape="0">
                    <a:schemeClr val="dk1">
                      <a:alpha val="40000"/>
                    </a:schemeClr>
                  </a:outerShdw>
                </a:effectLst>
                <a:latin typeface="+mj-lt"/>
              </a:rPr>
              <a:t>Threshold: 0.9 </a:t>
            </a:r>
            <a:r>
              <a:rPr lang="cs-CZ" sz="2400" dirty="0">
                <a:solidFill>
                  <a:schemeClr val="tx1"/>
                </a:solidFill>
                <a:latin typeface="+mj-lt"/>
              </a:rPr>
              <a:t>Å</a:t>
            </a:r>
            <a:r>
              <a:rPr lang="en-US" sz="2200" dirty="0">
                <a:ln w="0"/>
                <a:solidFill>
                  <a:schemeClr val="tx1"/>
                </a:solidFill>
                <a:effectLst>
                  <a:outerShdw blurRad="38100" dist="19050" dir="2700000" algn="tl" rotWithShape="0">
                    <a:schemeClr val="dk1">
                      <a:alpha val="40000"/>
                    </a:schemeClr>
                  </a:outerShdw>
                </a:effectLst>
                <a:latin typeface="+mj-lt"/>
              </a:rPr>
              <a:t> </a:t>
            </a:r>
          </a:p>
        </p:txBody>
      </p:sp>
      <p:sp>
        <p:nvSpPr>
          <p:cNvPr id="34" name="Rectangle 33"/>
          <p:cNvSpPr/>
          <p:nvPr/>
        </p:nvSpPr>
        <p:spPr>
          <a:xfrm>
            <a:off x="1412850" y="5551488"/>
            <a:ext cx="1055738" cy="338554"/>
          </a:xfrm>
          <a:prstGeom prst="rect">
            <a:avLst/>
          </a:prstGeom>
          <a:noFill/>
        </p:spPr>
        <p:txBody>
          <a:bodyPr wrap="none">
            <a:spAutoFit/>
          </a:bodyPr>
          <a:lstStyle/>
          <a:p>
            <a:pPr algn="ctr">
              <a:defRPr/>
            </a:pPr>
            <a:r>
              <a:rPr lang="en-US" sz="1600" dirty="0">
                <a:ln w="0"/>
                <a:solidFill>
                  <a:schemeClr val="tx1"/>
                </a:solidFill>
                <a:effectLst>
                  <a:outerShdw blurRad="38100" dist="19050" dir="2700000" algn="tl" rotWithShape="0">
                    <a:schemeClr val="dk1">
                      <a:alpha val="40000"/>
                    </a:schemeClr>
                  </a:outerShdw>
                </a:effectLst>
                <a:latin typeface="+mj-lt"/>
              </a:rPr>
              <a:t>Active Site</a:t>
            </a:r>
          </a:p>
        </p:txBody>
      </p:sp>
      <p:sp>
        <p:nvSpPr>
          <p:cNvPr id="35" name="Rectangle 34"/>
          <p:cNvSpPr/>
          <p:nvPr/>
        </p:nvSpPr>
        <p:spPr>
          <a:xfrm>
            <a:off x="4402138" y="5559425"/>
            <a:ext cx="1693862" cy="338554"/>
          </a:xfrm>
          <a:prstGeom prst="rect">
            <a:avLst/>
          </a:prstGeom>
          <a:noFill/>
        </p:spPr>
        <p:txBody>
          <a:bodyPr wrap="none">
            <a:spAutoFit/>
          </a:bodyPr>
          <a:lstStyle/>
          <a:p>
            <a:pPr algn="ctr">
              <a:defRPr/>
            </a:pPr>
            <a:r>
              <a:rPr lang="en-US" sz="1600" dirty="0">
                <a:ln w="0"/>
                <a:solidFill>
                  <a:schemeClr val="tx1"/>
                </a:solidFill>
                <a:effectLst>
                  <a:outerShdw blurRad="38100" dist="19050" dir="2700000" algn="tl" rotWithShape="0">
                    <a:schemeClr val="dk1">
                      <a:alpha val="40000"/>
                    </a:schemeClr>
                  </a:outerShdw>
                </a:effectLst>
                <a:latin typeface="+mj-lt"/>
              </a:rPr>
              <a:t>Molecular Surface</a:t>
            </a:r>
          </a:p>
        </p:txBody>
      </p:sp>
      <p:sp>
        <p:nvSpPr>
          <p:cNvPr id="36" name="Rectangle 35"/>
          <p:cNvSpPr>
            <a:spLocks noChangeArrowheads="1"/>
          </p:cNvSpPr>
          <p:nvPr/>
        </p:nvSpPr>
        <p:spPr bwMode="auto">
          <a:xfrm>
            <a:off x="3360738" y="1543050"/>
            <a:ext cx="790575" cy="4124325"/>
          </a:xfrm>
          <a:prstGeom prst="rect">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buClr>
                <a:srgbClr val="000000"/>
              </a:buClr>
              <a:buSzPct val="100000"/>
              <a:buFont typeface="Times New Roman" panose="02020603050405020304" pitchFamily="18" charset="0"/>
              <a:buNone/>
              <a:defRPr/>
            </a:pPr>
            <a:endParaRPr lang="en-US" altLang="en-US">
              <a:latin typeface="+mj-lt"/>
            </a:endParaRPr>
          </a:p>
        </p:txBody>
      </p:sp>
      <p:sp>
        <p:nvSpPr>
          <p:cNvPr id="37" name="Freeform 36"/>
          <p:cNvSpPr>
            <a:spLocks/>
          </p:cNvSpPr>
          <p:nvPr/>
        </p:nvSpPr>
        <p:spPr bwMode="auto">
          <a:xfrm>
            <a:off x="5357813" y="1573213"/>
            <a:ext cx="1716087" cy="4013200"/>
          </a:xfrm>
          <a:custGeom>
            <a:avLst/>
            <a:gdLst>
              <a:gd name="T0" fmla="*/ 235449 w 1715517"/>
              <a:gd name="T1" fmla="*/ 0 h 4013650"/>
              <a:gd name="T2" fmla="*/ 503376 w 1715517"/>
              <a:gd name="T3" fmla="*/ 495014 h 4013650"/>
              <a:gd name="T4" fmla="*/ 974275 w 1715517"/>
              <a:gd name="T5" fmla="*/ 868304 h 4013650"/>
              <a:gd name="T6" fmla="*/ 487138 w 1715517"/>
              <a:gd name="T7" fmla="*/ 1111753 h 4013650"/>
              <a:gd name="T8" fmla="*/ 982394 w 1715517"/>
              <a:gd name="T9" fmla="*/ 1306513 h 4013650"/>
              <a:gd name="T10" fmla="*/ 487138 w 1715517"/>
              <a:gd name="T11" fmla="*/ 1882677 h 4013650"/>
              <a:gd name="T12" fmla="*/ 1721221 w 1715517"/>
              <a:gd name="T13" fmla="*/ 2369577 h 4013650"/>
              <a:gd name="T14" fmla="*/ 503376 w 1715517"/>
              <a:gd name="T15" fmla="*/ 2742866 h 4013650"/>
              <a:gd name="T16" fmla="*/ 243571 w 1715517"/>
              <a:gd name="T17" fmla="*/ 3164846 h 4013650"/>
              <a:gd name="T18" fmla="*/ 251687 w 1715517"/>
              <a:gd name="T19" fmla="*/ 3635515 h 4013650"/>
              <a:gd name="T20" fmla="*/ 0 w 1715517"/>
              <a:gd name="T21" fmla="*/ 4025035 h 40136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5517" h="4013650">
                <a:moveTo>
                  <a:pt x="234669" y="0"/>
                </a:moveTo>
                <a:cubicBezTo>
                  <a:pt x="306823" y="174653"/>
                  <a:pt x="378977" y="349306"/>
                  <a:pt x="501706" y="493614"/>
                </a:cubicBezTo>
                <a:cubicBezTo>
                  <a:pt x="624435" y="637922"/>
                  <a:pt x="973741" y="763349"/>
                  <a:pt x="971044" y="865848"/>
                </a:cubicBezTo>
                <a:cubicBezTo>
                  <a:pt x="968347" y="968347"/>
                  <a:pt x="484173" y="1035781"/>
                  <a:pt x="485522" y="1108609"/>
                </a:cubicBezTo>
                <a:cubicBezTo>
                  <a:pt x="486871" y="1181437"/>
                  <a:pt x="979136" y="1174694"/>
                  <a:pt x="979136" y="1302818"/>
                </a:cubicBezTo>
                <a:cubicBezTo>
                  <a:pt x="979136" y="1430942"/>
                  <a:pt x="362793" y="1700676"/>
                  <a:pt x="485522" y="1877352"/>
                </a:cubicBezTo>
                <a:cubicBezTo>
                  <a:pt x="608251" y="2054028"/>
                  <a:pt x="1712815" y="2219915"/>
                  <a:pt x="1715512" y="2362874"/>
                </a:cubicBezTo>
                <a:cubicBezTo>
                  <a:pt x="1718209" y="2505833"/>
                  <a:pt x="747164" y="2602938"/>
                  <a:pt x="501706" y="2735108"/>
                </a:cubicBezTo>
                <a:cubicBezTo>
                  <a:pt x="256248" y="2867278"/>
                  <a:pt x="284570" y="3007540"/>
                  <a:pt x="242761" y="3155894"/>
                </a:cubicBezTo>
                <a:cubicBezTo>
                  <a:pt x="200952" y="3304248"/>
                  <a:pt x="291313" y="3482273"/>
                  <a:pt x="250853" y="3625232"/>
                </a:cubicBezTo>
                <a:cubicBezTo>
                  <a:pt x="210393" y="3768191"/>
                  <a:pt x="44506" y="3948914"/>
                  <a:pt x="0" y="4013650"/>
                </a:cubicBezTo>
              </a:path>
            </a:pathLst>
          </a:cu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latin typeface="+mj-lt"/>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65275"/>
            <a:ext cx="409575"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a:cxnSpLocks noChangeShapeType="1"/>
          </p:cNvCxnSpPr>
          <p:nvPr/>
        </p:nvCxnSpPr>
        <p:spPr bwMode="auto">
          <a:xfrm flipV="1">
            <a:off x="879475" y="3581400"/>
            <a:ext cx="423545" cy="4763"/>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afterEffect">
                                  <p:stCondLst>
                                    <p:cond delay="0"/>
                                  </p:stCondLst>
                                  <p:childTnLst>
                                    <p:animMotion origin="layout" path="M 4.16667E-6 -7.40741E-7 L -0.08247 0.00116 " pathEditMode="relative" rAng="0" ptsTypes="AA">
                                      <p:cBhvr>
                                        <p:cTn id="6" dur="2000" fill="hold"/>
                                        <p:tgtEl>
                                          <p:spTgt spid="39"/>
                                        </p:tgtEl>
                                        <p:attrNameLst>
                                          <p:attrName>ppt_x</p:attrName>
                                          <p:attrName>ppt_y</p:attrName>
                                        </p:attrNameLst>
                                      </p:cBhvr>
                                      <p:rCtr x="-4132" y="46"/>
                                    </p:animMotion>
                                  </p:childTnLst>
                                </p:cTn>
                              </p:par>
                            </p:childTnLst>
                          </p:cTn>
                        </p:par>
                        <p:par>
                          <p:cTn id="7" fill="hold" nodeType="afterGroup">
                            <p:stCondLst>
                              <p:cond delay="2000"/>
                            </p:stCondLst>
                            <p:childTnLst>
                              <p:par>
                                <p:cTn id="8" presetID="22" presetClass="entr" presetSubtype="8" fill="hold"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42" presetClass="path" presetSubtype="0" accel="50000" decel="50000" fill="hold" grpId="0" nodeType="withEffect">
                                  <p:stCondLst>
                                    <p:cond delay="0"/>
                                  </p:stCondLst>
                                  <p:childTnLst>
                                    <p:animMotion origin="layout" path="M -0.1467 -4.44444E-6 L -3.88889E-6 -4.44444E-6 " pathEditMode="relative" rAng="0" ptsTypes="AA">
                                      <p:cBhvr>
                                        <p:cTn id="41" dur="2000" fill="hold"/>
                                        <p:tgtEl>
                                          <p:spTgt spid="36"/>
                                        </p:tgtEl>
                                        <p:attrNameLst>
                                          <p:attrName>ppt_x</p:attrName>
                                          <p:attrName>ppt_y</p:attrName>
                                        </p:attrNameLst>
                                      </p:cBhvr>
                                      <p:rCtr x="7326" y="0"/>
                                    </p:animMotion>
                                  </p:childTnLst>
                                </p:cTn>
                              </p:par>
                              <p:par>
                                <p:cTn id="42" presetID="10" presetClass="exit" presetSubtype="0" fill="hold" nodeType="withEffect">
                                  <p:stCondLst>
                                    <p:cond delay="0"/>
                                  </p:stCondLst>
                                  <p:childTnLst>
                                    <p:animEffect transition="out" filter="fade">
                                      <p:cBhvr>
                                        <p:cTn id="43" dur="500"/>
                                        <p:tgtEl>
                                          <p:spTgt spid="37"/>
                                        </p:tgtEl>
                                      </p:cBhvr>
                                    </p:animEffect>
                                    <p:set>
                                      <p:cBhvr>
                                        <p:cTn id="44" dur="1" fill="hold">
                                          <p:stCondLst>
                                            <p:cond delay="499"/>
                                          </p:stCondLst>
                                        </p:cTn>
                                        <p:tgtEl>
                                          <p:spTgt spid="37"/>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heel(1)">
                                      <p:cBhvr>
                                        <p:cTn id="49" dur="2000"/>
                                        <p:tgtEl>
                                          <p:spTgt spid="3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xit" presetSubtype="0" fill="hold" grpId="2" nodeType="with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2" grpId="0" animBg="1"/>
      <p:bldP spid="33" grpId="0"/>
      <p:bldP spid="34" grpId="0"/>
      <p:bldP spid="35" grpId="0"/>
      <p:bldP spid="36" grpId="0" animBg="1"/>
      <p:bldP spid="36" grpId="1" animBg="1"/>
      <p:bldP spid="36" grpId="2" animBg="1"/>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S Gothic"/>
        <a:cs typeface=""/>
      </a:majorFont>
      <a:minorFont>
        <a:latin typeface="Calibri"/>
        <a:ea typeface="MS 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S Gothic" panose="020B0609070205080204"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S Gothic" panose="020B0609070205080204" pitchFamily="49"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15433</TotalTime>
  <Words>2517</Words>
  <Application>Microsoft Office PowerPoint</Application>
  <PresentationFormat>Předvádění na obrazovce (4:3)</PresentationFormat>
  <Paragraphs>317</Paragraphs>
  <Slides>34</Slides>
  <Notes>34</Notes>
  <HiddenSlides>0</HiddenSlides>
  <MMClips>8</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34</vt:i4>
      </vt:variant>
    </vt:vector>
  </HeadingPairs>
  <TitlesOfParts>
    <vt:vector size="41" baseType="lpstr">
      <vt:lpstr>MS Gothic</vt:lpstr>
      <vt:lpstr>Arial</vt:lpstr>
      <vt:lpstr>Calibri</vt:lpstr>
      <vt:lpstr>NimbusRomNo9L-Regu</vt:lpstr>
      <vt:lpstr>Times New Roman</vt:lpstr>
      <vt:lpstr>Trebuchet MS</vt:lpstr>
      <vt:lpstr>Office Theme</vt:lpstr>
      <vt:lpstr>Prezentace aplikace PowerPoint</vt:lpstr>
      <vt:lpstr>Motivation and Background</vt:lpstr>
      <vt:lpstr>Importance of Protein Analysis</vt:lpstr>
      <vt:lpstr>Tunnel Exploration</vt:lpstr>
      <vt:lpstr>Protein – Ligand Interaction</vt:lpstr>
      <vt:lpstr>Data Complexity</vt:lpstr>
      <vt:lpstr>Proposed Solutions</vt:lpstr>
      <vt:lpstr>All Tunnel Heatmap</vt:lpstr>
      <vt:lpstr>Single Tunnel Heatmap</vt:lpstr>
      <vt:lpstr>Single Tunnel Heatmap</vt:lpstr>
      <vt:lpstr>Single Tunnel Heatmap</vt:lpstr>
      <vt:lpstr>All vs. Single Tunnel Heatmaps</vt:lpstr>
      <vt:lpstr>MoleCollar</vt:lpstr>
      <vt:lpstr>MoleCollar in Detail</vt:lpstr>
      <vt:lpstr>MoleCollar in Detail</vt:lpstr>
      <vt:lpstr>AnimoAminoMiner</vt:lpstr>
      <vt:lpstr>TunProfile</vt:lpstr>
      <vt:lpstr>TunProfile in Detail</vt:lpstr>
      <vt:lpstr>AAExplorer</vt:lpstr>
      <vt:lpstr>Line Representation</vt:lpstr>
      <vt:lpstr>AnimoAminoMiner Exploration</vt:lpstr>
      <vt:lpstr>AnimoAminoMiner Exploration</vt:lpstr>
      <vt:lpstr>AnimoAminoMiner Exploration</vt:lpstr>
      <vt:lpstr>AnimoAminoMiner Exploration</vt:lpstr>
      <vt:lpstr>Detailed View</vt:lpstr>
      <vt:lpstr>AnimoAminoMiner Exploration</vt:lpstr>
      <vt:lpstr>AnimoAminoMiner Exploration</vt:lpstr>
      <vt:lpstr>AnimoAminoMiner Exploration</vt:lpstr>
      <vt:lpstr>AnimoAminoMiner Exploration</vt:lpstr>
      <vt:lpstr>Results</vt:lpstr>
      <vt:lpstr>CAVER Analyst</vt:lpstr>
      <vt:lpstr>Conclusion</vt:lpstr>
      <vt:lpstr>What is the next step?</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Vilém Šustr</dc:creator>
  <cp:lastModifiedBy>Barbora Kozlíková</cp:lastModifiedBy>
  <cp:revision>763</cp:revision>
  <cp:lastPrinted>1601-01-01T00:00:00Z</cp:lastPrinted>
  <dcterms:created xsi:type="dcterms:W3CDTF">1601-01-01T00:00:00Z</dcterms:created>
  <dcterms:modified xsi:type="dcterms:W3CDTF">2018-11-21T13:41:25Z</dcterms:modified>
</cp:coreProperties>
</file>